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6" r:id="rId2"/>
    <p:sldId id="260" r:id="rId3"/>
    <p:sldId id="261" r:id="rId4"/>
    <p:sldId id="259" r:id="rId5"/>
    <p:sldId id="263" r:id="rId6"/>
    <p:sldId id="264" r:id="rId7"/>
    <p:sldId id="262" r:id="rId8"/>
    <p:sldId id="258" r:id="rId9"/>
    <p:sldId id="265" r:id="rId10"/>
    <p:sldId id="266" r:id="rId11"/>
    <p:sldId id="268" r:id="rId12"/>
    <p:sldId id="284" r:id="rId13"/>
    <p:sldId id="269" r:id="rId14"/>
    <p:sldId id="279" r:id="rId15"/>
    <p:sldId id="275" r:id="rId16"/>
    <p:sldId id="277" r:id="rId17"/>
    <p:sldId id="276" r:id="rId18"/>
    <p:sldId id="271" r:id="rId19"/>
    <p:sldId id="286" r:id="rId20"/>
    <p:sldId id="285" r:id="rId21"/>
    <p:sldId id="278" r:id="rId22"/>
    <p:sldId id="287" r:id="rId23"/>
    <p:sldId id="288" r:id="rId24"/>
    <p:sldId id="280" r:id="rId25"/>
    <p:sldId id="281" r:id="rId26"/>
    <p:sldId id="283" r:id="rId27"/>
    <p:sldId id="282" r:id="rId28"/>
    <p:sldId id="295" r:id="rId29"/>
    <p:sldId id="293" r:id="rId30"/>
    <p:sldId id="294" r:id="rId31"/>
    <p:sldId id="297" r:id="rId32"/>
    <p:sldId id="291" r:id="rId33"/>
    <p:sldId id="292" r:id="rId34"/>
    <p:sldId id="290" r:id="rId35"/>
    <p:sldId id="289" r:id="rId36"/>
    <p:sldId id="296" r:id="rId37"/>
    <p:sldId id="300" r:id="rId38"/>
    <p:sldId id="301" r:id="rId39"/>
    <p:sldId id="303" r:id="rId40"/>
    <p:sldId id="304" r:id="rId41"/>
    <p:sldId id="302" r:id="rId42"/>
    <p:sldId id="306" r:id="rId43"/>
    <p:sldId id="311" r:id="rId44"/>
    <p:sldId id="307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FFFFFF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,Hyejung" userId="S::w0411909@campus.nscc.ca::b38e5b7d-acb2-4ffd-b0ea-7d7362f5648e" providerId="AD" clId="Web-{26C926A5-0E6D-4915-8D24-83F81B3E4B28}"/>
    <pc:docChg chg="modSld">
      <pc:chgData name="Bae,Hyejung" userId="S::w0411909@campus.nscc.ca::b38e5b7d-acb2-4ffd-b0ea-7d7362f5648e" providerId="AD" clId="Web-{26C926A5-0E6D-4915-8D24-83F81B3E4B28}" dt="2019-05-01T13:19:38.580" v="20" actId="1076"/>
      <pc:docMkLst>
        <pc:docMk/>
      </pc:docMkLst>
      <pc:sldChg chg="addSp modSp">
        <pc:chgData name="Bae,Hyejung" userId="S::w0411909@campus.nscc.ca::b38e5b7d-acb2-4ffd-b0ea-7d7362f5648e" providerId="AD" clId="Web-{26C926A5-0E6D-4915-8D24-83F81B3E4B28}" dt="2019-05-01T13:19:38.580" v="20" actId="1076"/>
        <pc:sldMkLst>
          <pc:docMk/>
          <pc:sldMk cId="109857222" sldId="256"/>
        </pc:sldMkLst>
        <pc:spChg chg="add mod">
          <ac:chgData name="Bae,Hyejung" userId="S::w0411909@campus.nscc.ca::b38e5b7d-acb2-4ffd-b0ea-7d7362f5648e" providerId="AD" clId="Web-{26C926A5-0E6D-4915-8D24-83F81B3E4B28}" dt="2019-05-01T13:19:38.580" v="20" actId="1076"/>
          <ac:spMkLst>
            <pc:docMk/>
            <pc:sldMk cId="109857222" sldId="256"/>
            <ac:spMk id="4" creationId="{91EFA149-D801-4DD0-9AE8-DCD5D79E38E2}"/>
          </ac:spMkLst>
        </pc:spChg>
      </pc:sldChg>
    </pc:docChg>
  </pc:docChgLst>
  <pc:docChgLst>
    <pc:chgData name="Bae,Hyejung" userId="S::w0411909@campus.nscc.ca::b38e5b7d-acb2-4ffd-b0ea-7d7362f5648e" providerId="AD" clId="Web-{FC6CD31B-6A73-6C4A-8E40-9A3E001FC6DE}"/>
    <pc:docChg chg="addSld modSld">
      <pc:chgData name="Bae,Hyejung" userId="S::w0411909@campus.nscc.ca::b38e5b7d-acb2-4ffd-b0ea-7d7362f5648e" providerId="AD" clId="Web-{FC6CD31B-6A73-6C4A-8E40-9A3E001FC6DE}" dt="2019-05-01T13:42:06.799" v="378"/>
      <pc:docMkLst>
        <pc:docMk/>
      </pc:docMkLst>
      <pc:sldChg chg="modSp">
        <pc:chgData name="Bae,Hyejung" userId="S::w0411909@campus.nscc.ca::b38e5b7d-acb2-4ffd-b0ea-7d7362f5648e" providerId="AD" clId="Web-{FC6CD31B-6A73-6C4A-8E40-9A3E001FC6DE}" dt="2019-05-01T13:35:37.444" v="21" actId="1076"/>
        <pc:sldMkLst>
          <pc:docMk/>
          <pc:sldMk cId="109857222" sldId="256"/>
        </pc:sldMkLst>
        <pc:spChg chg="mod">
          <ac:chgData name="Bae,Hyejung" userId="S::w0411909@campus.nscc.ca::b38e5b7d-acb2-4ffd-b0ea-7d7362f5648e" providerId="AD" clId="Web-{FC6CD31B-6A73-6C4A-8E40-9A3E001FC6DE}" dt="2019-05-01T13:35:37.444" v="21" actId="1076"/>
          <ac:spMkLst>
            <pc:docMk/>
            <pc:sldMk cId="109857222" sldId="256"/>
            <ac:spMk id="4" creationId="{91EFA149-D801-4DD0-9AE8-DCD5D79E38E2}"/>
          </ac:spMkLst>
        </pc:spChg>
      </pc:sldChg>
      <pc:sldChg chg="addSp delSp modSp new">
        <pc:chgData name="Bae,Hyejung" userId="S::w0411909@campus.nscc.ca::b38e5b7d-acb2-4ffd-b0ea-7d7362f5648e" providerId="AD" clId="Web-{FC6CD31B-6A73-6C4A-8E40-9A3E001FC6DE}" dt="2019-05-01T13:41:43.751" v="375" actId="1076"/>
        <pc:sldMkLst>
          <pc:docMk/>
          <pc:sldMk cId="4125349464" sldId="257"/>
        </pc:sldMkLst>
        <pc:spChg chg="del mod">
          <ac:chgData name="Bae,Hyejung" userId="S::w0411909@campus.nscc.ca::b38e5b7d-acb2-4ffd-b0ea-7d7362f5648e" providerId="AD" clId="Web-{FC6CD31B-6A73-6C4A-8E40-9A3E001FC6DE}" dt="2019-05-01T13:35:44.929" v="25"/>
          <ac:spMkLst>
            <pc:docMk/>
            <pc:sldMk cId="4125349464" sldId="257"/>
            <ac:spMk id="2" creationId="{383E9541-AC5A-4C70-B3F7-CB467D95F564}"/>
          </ac:spMkLst>
        </pc:spChg>
        <pc:spChg chg="del">
          <ac:chgData name="Bae,Hyejung" userId="S::w0411909@campus.nscc.ca::b38e5b7d-acb2-4ffd-b0ea-7d7362f5648e" providerId="AD" clId="Web-{FC6CD31B-6A73-6C4A-8E40-9A3E001FC6DE}" dt="2019-05-01T13:35:44.929" v="24"/>
          <ac:spMkLst>
            <pc:docMk/>
            <pc:sldMk cId="4125349464" sldId="257"/>
            <ac:spMk id="3" creationId="{D6B43F86-EADC-4013-9F3C-E66327CD197A}"/>
          </ac:spMkLst>
        </pc:spChg>
        <pc:spChg chg="add mod">
          <ac:chgData name="Bae,Hyejung" userId="S::w0411909@campus.nscc.ca::b38e5b7d-acb2-4ffd-b0ea-7d7362f5648e" providerId="AD" clId="Web-{FC6CD31B-6A73-6C4A-8E40-9A3E001FC6DE}" dt="2019-05-01T13:41:43.751" v="375" actId="1076"/>
          <ac:spMkLst>
            <pc:docMk/>
            <pc:sldMk cId="4125349464" sldId="257"/>
            <ac:spMk id="4" creationId="{B86AEBA5-FE9B-4D1B-A724-3920404F68D8}"/>
          </ac:spMkLst>
        </pc:spChg>
        <pc:cxnChg chg="add del mod">
          <ac:chgData name="Bae,Hyejung" userId="S::w0411909@campus.nscc.ca::b38e5b7d-acb2-4ffd-b0ea-7d7362f5648e" providerId="AD" clId="Web-{FC6CD31B-6A73-6C4A-8E40-9A3E001FC6DE}" dt="2019-05-01T13:40:40.375" v="362"/>
          <ac:cxnSpMkLst>
            <pc:docMk/>
            <pc:sldMk cId="4125349464" sldId="257"/>
            <ac:cxnSpMk id="5" creationId="{23A6E918-A1C8-4941-97C5-517739592F5A}"/>
          </ac:cxnSpMkLst>
        </pc:cxnChg>
        <pc:cxnChg chg="add mod">
          <ac:chgData name="Bae,Hyejung" userId="S::w0411909@campus.nscc.ca::b38e5b7d-acb2-4ffd-b0ea-7d7362f5648e" providerId="AD" clId="Web-{FC6CD31B-6A73-6C4A-8E40-9A3E001FC6DE}" dt="2019-05-01T13:41:33.626" v="374" actId="14100"/>
          <ac:cxnSpMkLst>
            <pc:docMk/>
            <pc:sldMk cId="4125349464" sldId="257"/>
            <ac:cxnSpMk id="6" creationId="{5AAE2CF8-845F-4139-9A96-BE99B7E7EFF3}"/>
          </ac:cxnSpMkLst>
        </pc:cxnChg>
      </pc:sldChg>
      <pc:sldChg chg="delSp new">
        <pc:chgData name="Bae,Hyejung" userId="S::w0411909@campus.nscc.ca::b38e5b7d-acb2-4ffd-b0ea-7d7362f5648e" providerId="AD" clId="Web-{FC6CD31B-6A73-6C4A-8E40-9A3E001FC6DE}" dt="2019-05-01T13:42:06.799" v="378"/>
        <pc:sldMkLst>
          <pc:docMk/>
          <pc:sldMk cId="2623421029" sldId="258"/>
        </pc:sldMkLst>
        <pc:spChg chg="del">
          <ac:chgData name="Bae,Hyejung" userId="S::w0411909@campus.nscc.ca::b38e5b7d-acb2-4ffd-b0ea-7d7362f5648e" providerId="AD" clId="Web-{FC6CD31B-6A73-6C4A-8E40-9A3E001FC6DE}" dt="2019-05-01T13:42:06.799" v="378"/>
          <ac:spMkLst>
            <pc:docMk/>
            <pc:sldMk cId="2623421029" sldId="258"/>
            <ac:spMk id="2" creationId="{EF7E7C88-3ADA-4613-B374-B8BD82409B14}"/>
          </ac:spMkLst>
        </pc:spChg>
        <pc:spChg chg="del">
          <ac:chgData name="Bae,Hyejung" userId="S::w0411909@campus.nscc.ca::b38e5b7d-acb2-4ffd-b0ea-7d7362f5648e" providerId="AD" clId="Web-{FC6CD31B-6A73-6C4A-8E40-9A3E001FC6DE}" dt="2019-05-01T13:42:06.799" v="377"/>
          <ac:spMkLst>
            <pc:docMk/>
            <pc:sldMk cId="2623421029" sldId="258"/>
            <ac:spMk id="3" creationId="{8937CA0C-924C-47D4-8B6E-57FDD1788BEC}"/>
          </ac:spMkLst>
        </pc:spChg>
      </pc:sldChg>
    </pc:docChg>
  </pc:docChgLst>
  <pc:docChgLst>
    <pc:chgData name="Bae,Hyejung" userId="S::w0411909@campus.nscc.ca::b38e5b7d-acb2-4ffd-b0ea-7d7362f5648e" providerId="AD" clId="Web-{D869A3B4-2EF2-40CC-A64E-1558CA071E72}"/>
    <pc:docChg chg="modSld">
      <pc:chgData name="Bae,Hyejung" userId="S::w0411909@campus.nscc.ca::b38e5b7d-acb2-4ffd-b0ea-7d7362f5648e" providerId="AD" clId="Web-{D869A3B4-2EF2-40CC-A64E-1558CA071E72}" dt="2019-05-02T21:41:03.341" v="21" actId="1076"/>
      <pc:docMkLst>
        <pc:docMk/>
      </pc:docMkLst>
      <pc:sldChg chg="addSp modSp">
        <pc:chgData name="Bae,Hyejung" userId="S::w0411909@campus.nscc.ca::b38e5b7d-acb2-4ffd-b0ea-7d7362f5648e" providerId="AD" clId="Web-{D869A3B4-2EF2-40CC-A64E-1558CA071E72}" dt="2019-05-02T21:41:03.341" v="21" actId="1076"/>
        <pc:sldMkLst>
          <pc:docMk/>
          <pc:sldMk cId="4125349464" sldId="257"/>
        </pc:sldMkLst>
        <pc:spChg chg="add mod">
          <ac:chgData name="Bae,Hyejung" userId="S::w0411909@campus.nscc.ca::b38e5b7d-acb2-4ffd-b0ea-7d7362f5648e" providerId="AD" clId="Web-{D869A3B4-2EF2-40CC-A64E-1558CA071E72}" dt="2019-05-02T21:41:03.341" v="21" actId="1076"/>
          <ac:spMkLst>
            <pc:docMk/>
            <pc:sldMk cId="4125349464" sldId="257"/>
            <ac:spMk id="2" creationId="{E0BFB94C-0736-4591-A07A-8480701F21F2}"/>
          </ac:spMkLst>
        </pc:spChg>
        <pc:spChg chg="mod">
          <ac:chgData name="Bae,Hyejung" userId="S::w0411909@campus.nscc.ca::b38e5b7d-acb2-4ffd-b0ea-7d7362f5648e" providerId="AD" clId="Web-{D869A3B4-2EF2-40CC-A64E-1558CA071E72}" dt="2019-05-02T21:39:45.964" v="7" actId="20577"/>
          <ac:spMkLst>
            <pc:docMk/>
            <pc:sldMk cId="4125349464" sldId="257"/>
            <ac:spMk id="4" creationId="{B86AEBA5-FE9B-4D1B-A724-3920404F68D8}"/>
          </ac:spMkLst>
        </pc:spChg>
        <pc:cxnChg chg="mod">
          <ac:chgData name="Bae,Hyejung" userId="S::w0411909@campus.nscc.ca::b38e5b7d-acb2-4ffd-b0ea-7d7362f5648e" providerId="AD" clId="Web-{D869A3B4-2EF2-40CC-A64E-1558CA071E72}" dt="2019-05-02T21:40:08.667" v="11" actId="14100"/>
          <ac:cxnSpMkLst>
            <pc:docMk/>
            <pc:sldMk cId="4125349464" sldId="257"/>
            <ac:cxnSpMk id="6" creationId="{5AAE2CF8-845F-4139-9A96-BE99B7E7EFF3}"/>
          </ac:cxnSpMkLst>
        </pc:cxnChg>
      </pc:sldChg>
    </pc:docChg>
  </pc:docChgLst>
  <pc:docChgLst>
    <pc:chgData clId="Web-{26C926A5-0E6D-4915-8D24-83F81B3E4B28}"/>
    <pc:docChg chg="modSld">
      <pc:chgData name="" userId="" providerId="" clId="Web-{26C926A5-0E6D-4915-8D24-83F81B3E4B28}" dt="2019-05-01T13:18:47.578" v="1"/>
      <pc:docMkLst>
        <pc:docMk/>
      </pc:docMkLst>
      <pc:sldChg chg="delSp">
        <pc:chgData name="" userId="" providerId="" clId="Web-{26C926A5-0E6D-4915-8D24-83F81B3E4B28}" dt="2019-05-01T13:18:47.578" v="1"/>
        <pc:sldMkLst>
          <pc:docMk/>
          <pc:sldMk cId="109857222" sldId="256"/>
        </pc:sldMkLst>
        <pc:spChg chg="del">
          <ac:chgData name="" userId="" providerId="" clId="Web-{26C926A5-0E6D-4915-8D24-83F81B3E4B28}" dt="2019-05-01T13:18:47.578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" userId="" providerId="" clId="Web-{26C926A5-0E6D-4915-8D24-83F81B3E4B28}" dt="2019-05-01T13:18:47.578" v="0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2BA04-1702-498E-BC62-BFEAFEC499E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65D59-BC38-488B-9458-DE9C786EB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2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2E82-724B-4FCF-9DF1-20ED963A9C23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90F2C-8F93-437D-9C6D-EBC2A5BC55F5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79D6D-BFFA-4C41-B718-7573BC0E16F1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7D1B-7051-482D-96D6-7E506208161D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4961-6D52-46DF-B267-1AB8E23F94D7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819-F34C-451D-8B28-D7420B717FA6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8256-C90D-4DBC-A342-16FF04382C83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A77C5-0282-41FE-BACA-530CC0C49161}" type="datetime1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FAA3-671B-4D58-882B-B3292D8351F6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1FFA-36EA-4B63-96EF-D8A9FDE823EC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5A74-7E13-439A-8088-BEEC3413214A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9F959-90D5-43E4-A5C7-8533704A5454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afruit.com/?q=neopixel&amp;p=2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amazon.ca/GSC-International-4-90903-Convex-Double/dp/B00UCQSY28/ref=sr_1_fkmr2_1?keywords=1.5+in+convex+lens&amp;qid=1557318162&amp;s=industrial&amp;sr=1-1-fkmr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tromech.net/forums/showthread.php?30196-Mowee%92s-HP-control-system-BC-Approved-Continuous-Various-(Nov-2016)-Open&amp;p=407390#post407390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-sR1wxz-b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3WcUO5BmH0w&amp;feature=youtu.b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3WcUO5BmH0w&amp;feature=youtu.b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mrbaddeley/about" TargetMode="External"/><Relationship Id="rId7" Type="http://schemas.openxmlformats.org/officeDocument/2006/relationships/hyperlink" Target="https://astromech.technology/construction/s-dome-hinges/" TargetMode="External"/><Relationship Id="rId2" Type="http://schemas.openxmlformats.org/officeDocument/2006/relationships/hyperlink" Target="http://astromech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ingiverse.com/thing:1395937/files" TargetMode="External"/><Relationship Id="rId5" Type="http://schemas.openxmlformats.org/officeDocument/2006/relationships/hyperlink" Target="https://www.viewstl.com/" TargetMode="External"/><Relationship Id="rId4" Type="http://schemas.openxmlformats.org/officeDocument/2006/relationships/hyperlink" Target="https://www.3dprinteddroids.ne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FA149-D801-4DD0-9AE8-DCD5D79E38E2}"/>
              </a:ext>
            </a:extLst>
          </p:cNvPr>
          <p:cNvSpPr txBox="1"/>
          <p:nvPr/>
        </p:nvSpPr>
        <p:spPr>
          <a:xfrm>
            <a:off x="3357639" y="2305352"/>
            <a:ext cx="643224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/>
              <a:t>R2D2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3EAB5-67F3-4CA5-86DD-38C3DADEDDF6}"/>
              </a:ext>
            </a:extLst>
          </p:cNvPr>
          <p:cNvSpPr txBox="1"/>
          <p:nvPr/>
        </p:nvSpPr>
        <p:spPr>
          <a:xfrm>
            <a:off x="8060922" y="5877019"/>
            <a:ext cx="371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Owner : Todd Verge</a:t>
            </a:r>
          </a:p>
          <a:p>
            <a:r>
              <a:rPr lang="en-US" dirty="0"/>
              <a:t>Project Manager : Hyejung Bae(Cathy)</a:t>
            </a:r>
          </a:p>
          <a:p>
            <a:r>
              <a:rPr lang="en-US" dirty="0"/>
              <a:t>Project Member : Rex Ramos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0C198-CB1F-4EAA-966E-5281C1FA00A6}"/>
              </a:ext>
            </a:extLst>
          </p:cNvPr>
          <p:cNvSpPr txBox="1"/>
          <p:nvPr/>
        </p:nvSpPr>
        <p:spPr>
          <a:xfrm>
            <a:off x="3357639" y="2130641"/>
            <a:ext cx="35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NSCC 2019 Work-Term 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C58C5D-2413-405E-9816-6159245A5932}"/>
              </a:ext>
            </a:extLst>
          </p:cNvPr>
          <p:cNvSpPr txBox="1"/>
          <p:nvPr/>
        </p:nvSpPr>
        <p:spPr>
          <a:xfrm>
            <a:off x="298200" y="968087"/>
            <a:ext cx="34659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LED Bar</a:t>
            </a:r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FDB9F39-9623-4B89-8252-E194EB2FF50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38856E-2BC6-4355-808B-33CBEEDB684E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Display Part – LED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D97A37-0659-4E7C-A750-050E65FD321A}"/>
              </a:ext>
            </a:extLst>
          </p:cNvPr>
          <p:cNvSpPr/>
          <p:nvPr/>
        </p:nvSpPr>
        <p:spPr>
          <a:xfrm>
            <a:off x="6610907" y="879598"/>
            <a:ext cx="5276662" cy="538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setup() {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(13, OUTPUT); //define pins as output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(12,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(11,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(9,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(8,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(7,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(6,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(5, OUTPUT);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pinMode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(4, OUTPUT);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loop() {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unsigned int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strobespeed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150; //change for a different strobe speed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(4, HIGH);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strobespeed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(4, LOW);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(5, HIGH);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strobespeed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(5, LOW);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(6, HIGH);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strobespeed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digitalWrite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(6, LOW);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763844-9A54-4314-A67E-1861FB31254A}"/>
              </a:ext>
            </a:extLst>
          </p:cNvPr>
          <p:cNvGrpSpPr/>
          <p:nvPr/>
        </p:nvGrpSpPr>
        <p:grpSpPr>
          <a:xfrm>
            <a:off x="6782540" y="6084157"/>
            <a:ext cx="5276661" cy="461665"/>
            <a:chOff x="186431" y="5790660"/>
            <a:chExt cx="4981851" cy="85132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6F716D9-71B0-4C71-A8A7-EA6863D095BC}"/>
                </a:ext>
              </a:extLst>
            </p:cNvPr>
            <p:cNvSpPr/>
            <p:nvPr/>
          </p:nvSpPr>
          <p:spPr>
            <a:xfrm>
              <a:off x="186431" y="5790660"/>
              <a:ext cx="4980373" cy="636781"/>
            </a:xfrm>
            <a:custGeom>
              <a:avLst/>
              <a:gdLst>
                <a:gd name="connsiteX0" fmla="*/ 0 w 4980373"/>
                <a:gd name="connsiteY0" fmla="*/ 698924 h 1069028"/>
                <a:gd name="connsiteX1" fmla="*/ 1606858 w 4980373"/>
                <a:gd name="connsiteY1" fmla="*/ 6466 h 1069028"/>
                <a:gd name="connsiteX2" fmla="*/ 3719744 w 4980373"/>
                <a:gd name="connsiteY2" fmla="*/ 1062909 h 1069028"/>
                <a:gd name="connsiteX3" fmla="*/ 4980373 w 4980373"/>
                <a:gd name="connsiteY3" fmla="*/ 361573 h 106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373" h="1069028">
                  <a:moveTo>
                    <a:pt x="0" y="698924"/>
                  </a:moveTo>
                  <a:cubicBezTo>
                    <a:pt x="493450" y="322363"/>
                    <a:pt x="986901" y="-54198"/>
                    <a:pt x="1606858" y="6466"/>
                  </a:cubicBezTo>
                  <a:cubicBezTo>
                    <a:pt x="2226815" y="67130"/>
                    <a:pt x="3157492" y="1003725"/>
                    <a:pt x="3719744" y="1062909"/>
                  </a:cubicBezTo>
                  <a:cubicBezTo>
                    <a:pt x="4281997" y="1122094"/>
                    <a:pt x="4631185" y="741833"/>
                    <a:pt x="4980373" y="3615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6B3D466-753B-421F-8D3E-F8A4A3C87126}"/>
                </a:ext>
              </a:extLst>
            </p:cNvPr>
            <p:cNvSpPr/>
            <p:nvPr/>
          </p:nvSpPr>
          <p:spPr>
            <a:xfrm>
              <a:off x="187909" y="6005206"/>
              <a:ext cx="4980373" cy="636781"/>
            </a:xfrm>
            <a:custGeom>
              <a:avLst/>
              <a:gdLst>
                <a:gd name="connsiteX0" fmla="*/ 0 w 4980373"/>
                <a:gd name="connsiteY0" fmla="*/ 698924 h 1069028"/>
                <a:gd name="connsiteX1" fmla="*/ 1606858 w 4980373"/>
                <a:gd name="connsiteY1" fmla="*/ 6466 h 1069028"/>
                <a:gd name="connsiteX2" fmla="*/ 3719744 w 4980373"/>
                <a:gd name="connsiteY2" fmla="*/ 1062909 h 1069028"/>
                <a:gd name="connsiteX3" fmla="*/ 4980373 w 4980373"/>
                <a:gd name="connsiteY3" fmla="*/ 361573 h 106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373" h="1069028">
                  <a:moveTo>
                    <a:pt x="0" y="698924"/>
                  </a:moveTo>
                  <a:cubicBezTo>
                    <a:pt x="493450" y="322363"/>
                    <a:pt x="986901" y="-54198"/>
                    <a:pt x="1606858" y="6466"/>
                  </a:cubicBezTo>
                  <a:cubicBezTo>
                    <a:pt x="2226815" y="67130"/>
                    <a:pt x="3157492" y="1003725"/>
                    <a:pt x="3719744" y="1062909"/>
                  </a:cubicBezTo>
                  <a:cubicBezTo>
                    <a:pt x="4281997" y="1122094"/>
                    <a:pt x="4631185" y="741833"/>
                    <a:pt x="4980373" y="3615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3577E2-906F-4FF9-B5AC-6DA39A3CD01D}"/>
              </a:ext>
            </a:extLst>
          </p:cNvPr>
          <p:cNvSpPr/>
          <p:nvPr/>
        </p:nvSpPr>
        <p:spPr>
          <a:xfrm>
            <a:off x="6726319" y="6457047"/>
            <a:ext cx="55355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*Source - http://www.learningaboutelectronics.com/Articles/10-segment-LED-bar-graph-circuit-with-an-arduino.php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7D85D5-75C9-47DA-A401-873BDBEC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" y="1703964"/>
            <a:ext cx="5962650" cy="3648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A7D38B-85BA-4DAC-9553-2787F4F61261}"/>
              </a:ext>
            </a:extLst>
          </p:cNvPr>
          <p:cNvSpPr txBox="1"/>
          <p:nvPr/>
        </p:nvSpPr>
        <p:spPr>
          <a:xfrm>
            <a:off x="62147" y="6509378"/>
            <a:ext cx="289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 Rex, Orlin, Cathy ]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A0421-FBCB-4F66-85C9-DA54F667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280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4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FDB9F39-9623-4B89-8252-E194EB2FF50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5B452-14CA-4891-A9B5-E5D183383F8B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 for 2</a:t>
            </a:r>
            <a:r>
              <a:rPr lang="en-US" sz="3600" b="1" baseline="30000" dirty="0"/>
              <a:t>nd</a:t>
            </a:r>
            <a:r>
              <a:rPr lang="en-US" sz="3600" b="1" dirty="0"/>
              <a:t>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C417D-BACD-4877-9A4C-D03182EEF3C5}"/>
              </a:ext>
            </a:extLst>
          </p:cNvPr>
          <p:cNvSpPr txBox="1"/>
          <p:nvPr/>
        </p:nvSpPr>
        <p:spPr>
          <a:xfrm>
            <a:off x="466876" y="1092374"/>
            <a:ext cx="966167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</a:t>
            </a:r>
          </a:p>
          <a:p>
            <a:r>
              <a:rPr lang="en-US" sz="2400" dirty="0"/>
              <a:t>    - May 6 ~ May 10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 Plan</a:t>
            </a:r>
          </a:p>
          <a:p>
            <a:r>
              <a:rPr lang="en-US" sz="2400" dirty="0">
                <a:cs typeface="Calibri"/>
              </a:rPr>
              <a:t>   - Print progress up to 40%</a:t>
            </a:r>
          </a:p>
          <a:p>
            <a:r>
              <a:rPr lang="en-US" sz="2400" dirty="0">
                <a:cs typeface="Calibri"/>
              </a:rPr>
              <a:t>   - Make a plan how to put together (glue/welding, painting)</a:t>
            </a:r>
          </a:p>
          <a:p>
            <a:r>
              <a:rPr lang="en-US" sz="2400" dirty="0">
                <a:cs typeface="Calibri"/>
              </a:rPr>
              <a:t>   - Make an idea(at least 2) for fancy R2D2 and apply them for displaying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2A9D4E-25B9-49D4-B42D-5024F2B8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16381F-552A-4EAE-86A8-18812FD98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28334"/>
              </p:ext>
            </p:extLst>
          </p:nvPr>
        </p:nvGraphicFramePr>
        <p:xfrm>
          <a:off x="186432" y="1029806"/>
          <a:ext cx="4964089" cy="5647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466">
                  <a:extLst>
                    <a:ext uri="{9D8B030D-6E8A-4147-A177-3AD203B41FA5}">
                      <a16:colId xmlns:a16="http://schemas.microsoft.com/office/drawing/2014/main" val="1271843195"/>
                    </a:ext>
                  </a:extLst>
                </a:gridCol>
                <a:gridCol w="510977">
                  <a:extLst>
                    <a:ext uri="{9D8B030D-6E8A-4147-A177-3AD203B41FA5}">
                      <a16:colId xmlns:a16="http://schemas.microsoft.com/office/drawing/2014/main" val="2779013144"/>
                    </a:ext>
                  </a:extLst>
                </a:gridCol>
                <a:gridCol w="215149">
                  <a:extLst>
                    <a:ext uri="{9D8B030D-6E8A-4147-A177-3AD203B41FA5}">
                      <a16:colId xmlns:a16="http://schemas.microsoft.com/office/drawing/2014/main" val="190399999"/>
                    </a:ext>
                  </a:extLst>
                </a:gridCol>
                <a:gridCol w="1636021">
                  <a:extLst>
                    <a:ext uri="{9D8B030D-6E8A-4147-A177-3AD203B41FA5}">
                      <a16:colId xmlns:a16="http://schemas.microsoft.com/office/drawing/2014/main" val="3700807921"/>
                    </a:ext>
                  </a:extLst>
                </a:gridCol>
                <a:gridCol w="537869">
                  <a:extLst>
                    <a:ext uri="{9D8B030D-6E8A-4147-A177-3AD203B41FA5}">
                      <a16:colId xmlns:a16="http://schemas.microsoft.com/office/drawing/2014/main" val="1019199947"/>
                    </a:ext>
                  </a:extLst>
                </a:gridCol>
                <a:gridCol w="537869">
                  <a:extLst>
                    <a:ext uri="{9D8B030D-6E8A-4147-A177-3AD203B41FA5}">
                      <a16:colId xmlns:a16="http://schemas.microsoft.com/office/drawing/2014/main" val="3450647672"/>
                    </a:ext>
                  </a:extLst>
                </a:gridCol>
                <a:gridCol w="537869">
                  <a:extLst>
                    <a:ext uri="{9D8B030D-6E8A-4147-A177-3AD203B41FA5}">
                      <a16:colId xmlns:a16="http://schemas.microsoft.com/office/drawing/2014/main" val="3404920855"/>
                    </a:ext>
                  </a:extLst>
                </a:gridCol>
                <a:gridCol w="537869">
                  <a:extLst>
                    <a:ext uri="{9D8B030D-6E8A-4147-A177-3AD203B41FA5}">
                      <a16:colId xmlns:a16="http://schemas.microsoft.com/office/drawing/2014/main" val="3246198273"/>
                    </a:ext>
                  </a:extLst>
                </a:gridCol>
              </a:tblGrid>
              <a:tr h="17604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□ 3D printing List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108749224"/>
                  </a:ext>
                </a:extLst>
              </a:tr>
              <a:tr h="16033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category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File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Size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Printed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LongTime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Priority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759523670"/>
                  </a:ext>
                </a:extLst>
              </a:tr>
              <a:tr h="160331">
                <a:tc rowSpan="3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Dome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Holopro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1307784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49868939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131584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927565182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693884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61693654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969884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138790355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HoloProv2.stl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948884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866497581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Panel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Panel10.stl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565377902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259625171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888315141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Panel13_lens.stl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925345427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193284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747330534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64427917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932682596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189022198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403084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235277528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684884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7019734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Panel5.stl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450984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21794424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Panel6.stl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229384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981831696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Panel7.stl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163184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149621713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Panel8.stl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153812127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Panel9.stl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240584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192545997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961484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926780608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645484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584083117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R2D2DomeBase3.stl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426284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623321876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485984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758836030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R2D2DomeBase5-B.stl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919184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549269831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R2D2DomeBase5.stl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754884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115287625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R2D2DomeBase6.stl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569384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8238056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37323428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R2D2DomeBase7_ver_2.stl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1106584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820793088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R2D2DomeBase8.stl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582084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485730189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R2D2DomeBase9.stl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1047684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52860051"/>
                  </a:ext>
                </a:extLst>
              </a:tr>
              <a:tr h="160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634784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637137550"/>
                  </a:ext>
                </a:extLst>
              </a:tr>
              <a:tr h="1807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510384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084972200"/>
                  </a:ext>
                </a:extLst>
              </a:tr>
            </a:tbl>
          </a:graphicData>
        </a:graphic>
      </p:graphicFrame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25AE5F10-5432-40DB-86C4-FDCC0AB0920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CB7CA8-44BA-42F7-90FC-B372D62EA0A1}"/>
              </a:ext>
            </a:extLst>
          </p:cNvPr>
          <p:cNvSpPr txBox="1"/>
          <p:nvPr/>
        </p:nvSpPr>
        <p:spPr>
          <a:xfrm>
            <a:off x="156298" y="107077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3D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Print List</a:t>
            </a:r>
            <a:endParaRPr lang="en-US" sz="3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33036-004C-4CE1-919F-042C2F6AB49C}"/>
              </a:ext>
            </a:extLst>
          </p:cNvPr>
          <p:cNvSpPr/>
          <p:nvPr/>
        </p:nvSpPr>
        <p:spPr>
          <a:xfrm>
            <a:off x="189384" y="5681710"/>
            <a:ext cx="4980372" cy="1008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6623688-F7F2-4172-BA28-B2034B99552E}"/>
              </a:ext>
            </a:extLst>
          </p:cNvPr>
          <p:cNvSpPr/>
          <p:nvPr/>
        </p:nvSpPr>
        <p:spPr>
          <a:xfrm>
            <a:off x="186431" y="5790660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7E01B10-D2D8-4076-BD82-50C39B70F7D5}"/>
              </a:ext>
            </a:extLst>
          </p:cNvPr>
          <p:cNvSpPr/>
          <p:nvPr/>
        </p:nvSpPr>
        <p:spPr>
          <a:xfrm>
            <a:off x="170149" y="6040718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41DEEC-410D-43EC-A7DE-FD50F450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80787"/>
              </p:ext>
            </p:extLst>
          </p:nvPr>
        </p:nvGraphicFramePr>
        <p:xfrm>
          <a:off x="5416854" y="1550802"/>
          <a:ext cx="3638365" cy="943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169">
                  <a:extLst>
                    <a:ext uri="{9D8B030D-6E8A-4147-A177-3AD203B41FA5}">
                      <a16:colId xmlns:a16="http://schemas.microsoft.com/office/drawing/2014/main" val="3290156528"/>
                    </a:ext>
                  </a:extLst>
                </a:gridCol>
                <a:gridCol w="1030169">
                  <a:extLst>
                    <a:ext uri="{9D8B030D-6E8A-4147-A177-3AD203B41FA5}">
                      <a16:colId xmlns:a16="http://schemas.microsoft.com/office/drawing/2014/main" val="3347597409"/>
                    </a:ext>
                  </a:extLst>
                </a:gridCol>
                <a:gridCol w="1578027">
                  <a:extLst>
                    <a:ext uri="{9D8B030D-6E8A-4147-A177-3AD203B41FA5}">
                      <a16:colId xmlns:a16="http://schemas.microsoft.com/office/drawing/2014/main" val="2575131558"/>
                    </a:ext>
                  </a:extLst>
                </a:gridCol>
              </a:tblGrid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Printed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Progress(%)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61340"/>
                  </a:ext>
                </a:extLst>
              </a:tr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31%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0814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A5A201-9099-479A-A484-D1C2E0BBC456}"/>
              </a:ext>
            </a:extLst>
          </p:cNvPr>
          <p:cNvSpPr txBox="1"/>
          <p:nvPr/>
        </p:nvSpPr>
        <p:spPr>
          <a:xfrm>
            <a:off x="7309755" y="2519952"/>
            <a:ext cx="174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*Based on quantity</a:t>
            </a:r>
          </a:p>
          <a:p>
            <a:pPr algn="r"/>
            <a:r>
              <a:rPr lang="en-US" sz="1200" dirty="0"/>
              <a:t>*Date : 5/10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73932-316D-4348-801F-95E068282600}"/>
              </a:ext>
            </a:extLst>
          </p:cNvPr>
          <p:cNvSpPr txBox="1"/>
          <p:nvPr/>
        </p:nvSpPr>
        <p:spPr>
          <a:xfrm>
            <a:off x="5292564" y="1029809"/>
            <a:ext cx="347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sz="2400" dirty="0"/>
              <a:t>Printing Progress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0863D-4966-43C3-AA85-4B70FD433D16}"/>
              </a:ext>
            </a:extLst>
          </p:cNvPr>
          <p:cNvSpPr txBox="1"/>
          <p:nvPr/>
        </p:nvSpPr>
        <p:spPr>
          <a:xfrm>
            <a:off x="5399096" y="3851623"/>
            <a:ext cx="6603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altLang="ko-KR" sz="2400" dirty="0"/>
              <a:t>Issues</a:t>
            </a:r>
          </a:p>
          <a:p>
            <a:r>
              <a:rPr lang="en-US" altLang="ko-KR" sz="2400" dirty="0"/>
              <a:t>  </a:t>
            </a:r>
            <a:r>
              <a:rPr lang="en-US" sz="2400" dirty="0">
                <a:cs typeface="Calibri"/>
              </a:rPr>
              <a:t>- Printed big size first(dome base part) </a:t>
            </a:r>
            <a:endParaRPr lang="en-US" sz="2400" dirty="0"/>
          </a:p>
          <a:p>
            <a:r>
              <a:rPr lang="en-US" altLang="ko-KR" sz="2400" dirty="0"/>
              <a:t>   : took a lot of time  </a:t>
            </a:r>
          </a:p>
          <a:p>
            <a:r>
              <a:rPr lang="en-US" altLang="ko-KR" sz="2400" dirty="0"/>
              <a:t>  - Started printing panel as blue color</a:t>
            </a:r>
          </a:p>
          <a:p>
            <a:r>
              <a:rPr lang="en-US" altLang="ko-KR" sz="2400" dirty="0"/>
              <a:t>  - Need extra tape  </a:t>
            </a:r>
            <a:endParaRPr 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1D55E-C849-463B-B7C3-1650D3A6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10" name="그림 9" descr="실내, 벽, 욕실, 싱크이(가) 표시된 사진&#10;&#10;자동 생성된 설명">
            <a:extLst>
              <a:ext uri="{FF2B5EF4-FFF2-40B4-BE49-F238E27FC236}">
                <a16:creationId xmlns:a16="http://schemas.microsoft.com/office/drawing/2014/main" id="{2C1F94EE-B17A-4796-9E35-DEE61711C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7796" r="18417" b="9519"/>
          <a:stretch/>
        </p:blipFill>
        <p:spPr>
          <a:xfrm>
            <a:off x="9321552" y="1365203"/>
            <a:ext cx="2502417" cy="17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3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FDB9F39-9623-4B89-8252-E194EB2FF50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5B452-14CA-4891-A9B5-E5D183383F8B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C417D-BACD-4877-9A4C-D03182EEF3C5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Name : Front Logic display </a:t>
            </a:r>
            <a:endParaRPr lang="en-US" sz="2400" dirty="0">
              <a:cs typeface="Calibri"/>
            </a:endParaRPr>
          </a:p>
        </p:txBody>
      </p:sp>
      <p:pic>
        <p:nvPicPr>
          <p:cNvPr id="4" name="그림 3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47858BA3-F32D-4756-B04E-44238E21D3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8" name="그림 7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DF60CC59-B20C-4398-9FCB-F8C98A4E5E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1A6A9E0-798B-4F80-B697-5258BD22D87B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solidFill>
            <a:srgbClr val="FFFF9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B1ABA-8001-4B49-AEF8-2179F4063BDC}"/>
              </a:ext>
            </a:extLst>
          </p:cNvPr>
          <p:cNvSpPr/>
          <p:nvPr/>
        </p:nvSpPr>
        <p:spPr>
          <a:xfrm>
            <a:off x="1775668" y="2042982"/>
            <a:ext cx="10540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81F04-EE7B-4443-ADF8-A725442E69DE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9EF2BE-937F-401C-8541-2A8345411B2F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DFD85-570D-446D-8047-381F4B005422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54235-3E79-4C26-885C-13D19AE3A17F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86970-019A-4031-8967-30887933D90E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4A64D-3B9A-4364-B051-5EC917888DC2}"/>
              </a:ext>
            </a:extLst>
          </p:cNvPr>
          <p:cNvSpPr txBox="1"/>
          <p:nvPr/>
        </p:nvSpPr>
        <p:spPr>
          <a:xfrm>
            <a:off x="916642" y="2692400"/>
            <a:ext cx="45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DD87A-850A-464B-8E83-7FF088BEF6EA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08A12-4CB9-461A-B1F3-3EA796871635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42D8D-17CA-48A4-89C3-64CFC22A9115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F21D8-8385-46C8-83DD-B35D97BF2B2A}"/>
              </a:ext>
            </a:extLst>
          </p:cNvPr>
          <p:cNvSpPr txBox="1"/>
          <p:nvPr/>
        </p:nvSpPr>
        <p:spPr>
          <a:xfrm>
            <a:off x="1249680" y="5521492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5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99FBFF6-F32B-4E80-BD39-7095918F6F39}"/>
              </a:ext>
            </a:extLst>
          </p:cNvPr>
          <p:cNvSpPr/>
          <p:nvPr/>
        </p:nvSpPr>
        <p:spPr>
          <a:xfrm>
            <a:off x="4866640" y="1747520"/>
            <a:ext cx="650240" cy="375920"/>
          </a:xfrm>
          <a:prstGeom prst="round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EA21087-D5FD-40EA-A801-354A44CA6600}"/>
              </a:ext>
            </a:extLst>
          </p:cNvPr>
          <p:cNvSpPr/>
          <p:nvPr/>
        </p:nvSpPr>
        <p:spPr>
          <a:xfrm>
            <a:off x="4866640" y="2265680"/>
            <a:ext cx="650240" cy="375920"/>
          </a:xfrm>
          <a:prstGeom prst="round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27089-79B1-491C-BB53-F2CF5FEFAC44}"/>
              </a:ext>
            </a:extLst>
          </p:cNvPr>
          <p:cNvSpPr txBox="1"/>
          <p:nvPr/>
        </p:nvSpPr>
        <p:spPr>
          <a:xfrm>
            <a:off x="4826000" y="2743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FF9B1-1603-4F52-BDEF-893FAB4718F9}"/>
              </a:ext>
            </a:extLst>
          </p:cNvPr>
          <p:cNvSpPr txBox="1"/>
          <p:nvPr/>
        </p:nvSpPr>
        <p:spPr>
          <a:xfrm>
            <a:off x="5470519" y="227584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1in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9F631D-DFC0-44B3-A0E2-019E3730F84E}"/>
              </a:ext>
            </a:extLst>
          </p:cNvPr>
          <p:cNvSpPr/>
          <p:nvPr/>
        </p:nvSpPr>
        <p:spPr>
          <a:xfrm>
            <a:off x="4714240" y="1645920"/>
            <a:ext cx="955040" cy="113792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2CA27-E640-4970-BCAC-C98E4D11D844}"/>
              </a:ext>
            </a:extLst>
          </p:cNvPr>
          <p:cNvSpPr txBox="1"/>
          <p:nvPr/>
        </p:nvSpPr>
        <p:spPr>
          <a:xfrm>
            <a:off x="6141079" y="1827310"/>
            <a:ext cx="5851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2 squares (1.5inch x 1inch)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CC482D-4239-406F-9D08-05B7E6F3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32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A7A70-86B4-4D08-B343-DBE4DC88E4B6}"/>
              </a:ext>
            </a:extLst>
          </p:cNvPr>
          <p:cNvSpPr txBox="1"/>
          <p:nvPr/>
        </p:nvSpPr>
        <p:spPr>
          <a:xfrm>
            <a:off x="4347221" y="3283804"/>
            <a:ext cx="757864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2. How to display</a:t>
            </a:r>
          </a:p>
          <a:p>
            <a:r>
              <a:rPr lang="en-US" sz="2400" dirty="0">
                <a:cs typeface="Calibri"/>
              </a:rPr>
              <a:t>  1) LED Matrix </a:t>
            </a:r>
          </a:p>
          <a:p>
            <a:r>
              <a:rPr lang="en-US" sz="2400" dirty="0">
                <a:cs typeface="Calibri"/>
              </a:rPr>
              <a:t>     : Generate scattered</a:t>
            </a:r>
          </a:p>
          <a:p>
            <a:r>
              <a:rPr lang="en-US" sz="2400" dirty="0">
                <a:cs typeface="Calibri"/>
              </a:rPr>
              <a:t>       LED light randomly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509BC0F-5F8C-4B6F-AB69-D20BF2F3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541" y="3137760"/>
            <a:ext cx="3372778" cy="32010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871D36-1810-4334-AAFA-8B80500A9DE8}"/>
              </a:ext>
            </a:extLst>
          </p:cNvPr>
          <p:cNvSpPr txBox="1"/>
          <p:nvPr/>
        </p:nvSpPr>
        <p:spPr>
          <a:xfrm>
            <a:off x="9144000" y="446426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Front Logic Display</a:t>
            </a:r>
          </a:p>
        </p:txBody>
      </p:sp>
      <p:graphicFrame>
        <p:nvGraphicFramePr>
          <p:cNvPr id="37" name="개체 36">
            <a:hlinkClick r:id="" action="ppaction://ole?verb=0"/>
            <a:extLst>
              <a:ext uri="{FF2B5EF4-FFF2-40B4-BE49-F238E27FC236}">
                <a16:creationId xmlns:a16="http://schemas.microsoft.com/office/drawing/2014/main" id="{BE6545C8-3F66-41AE-85DF-CC457193D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770869"/>
              </p:ext>
            </p:extLst>
          </p:nvPr>
        </p:nvGraphicFramePr>
        <p:xfrm>
          <a:off x="7412678" y="3251932"/>
          <a:ext cx="1031311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포장기 셸 개체" showAsIcon="1" r:id="rId6" imgW="914400" imgH="792685" progId="Package">
                  <p:embed/>
                </p:oleObj>
              </mc:Choice>
              <mc:Fallback>
                <p:oleObj name="포장기 셸 개체" showAsIcon="1" r:id="rId6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2678" y="3251932"/>
                        <a:ext cx="1031311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59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Name : Processor State Indicators(PSI)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ED74B-E51B-4BE8-B486-1763BE794DD3}"/>
              </a:ext>
            </a:extLst>
          </p:cNvPr>
          <p:cNvSpPr txBox="1"/>
          <p:nvPr/>
        </p:nvSpPr>
        <p:spPr>
          <a:xfrm>
            <a:off x="7278999" y="1965560"/>
            <a:ext cx="38055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 Diameter : 1.7inch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0DE1-7847-4FC6-BE65-F58D26899433}"/>
              </a:ext>
            </a:extLst>
          </p:cNvPr>
          <p:cNvSpPr txBox="1"/>
          <p:nvPr/>
        </p:nvSpPr>
        <p:spPr>
          <a:xfrm>
            <a:off x="4339031" y="3096157"/>
            <a:ext cx="757864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2. How to display</a:t>
            </a:r>
          </a:p>
          <a:p>
            <a:r>
              <a:rPr lang="en-US" sz="2400" dirty="0">
                <a:cs typeface="Calibri"/>
              </a:rPr>
              <a:t> 1) RGB LED</a:t>
            </a:r>
          </a:p>
          <a:p>
            <a:r>
              <a:rPr lang="en-US" sz="2400" dirty="0">
                <a:cs typeface="Calibri"/>
              </a:rPr>
              <a:t>    - Use original one</a:t>
            </a:r>
          </a:p>
          <a:p>
            <a:r>
              <a:rPr lang="en-US" sz="2400" dirty="0">
                <a:cs typeface="Calibri"/>
              </a:rPr>
              <a:t>    - Keep changing color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A5CF6-DA49-446E-A8B2-44CCC35FF293}"/>
              </a:ext>
            </a:extLst>
          </p:cNvPr>
          <p:cNvSpPr txBox="1"/>
          <p:nvPr/>
        </p:nvSpPr>
        <p:spPr>
          <a:xfrm>
            <a:off x="5984708" y="1969483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1.7in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424ED1-07AB-4BA2-98ED-36393F202805}"/>
              </a:ext>
            </a:extLst>
          </p:cNvPr>
          <p:cNvSpPr/>
          <p:nvPr/>
        </p:nvSpPr>
        <p:spPr>
          <a:xfrm>
            <a:off x="4639618" y="1661361"/>
            <a:ext cx="1456382" cy="1316967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CE9437-F558-46F6-A810-06EF0FC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0" name="그림 9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02F8A972-6640-4DC4-AB2C-8A756E512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1" name="그림 10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E64A364C-FF1B-43FA-9882-4DA2FC3D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01FD12-7376-4CEA-B396-6A0AE8B292F3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1F92C1-BFAF-4195-B95D-5944835D7C5A}"/>
              </a:ext>
            </a:extLst>
          </p:cNvPr>
          <p:cNvSpPr/>
          <p:nvPr/>
        </p:nvSpPr>
        <p:spPr>
          <a:xfrm>
            <a:off x="1739899" y="2029705"/>
            <a:ext cx="10540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B1F937-CA22-4D11-A69E-C4510E401AE4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solidFill>
            <a:srgbClr val="FFFFCC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02AFA2-25CB-4E4D-B46B-F4176DF34D8D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F41FAF-04C6-4E79-822D-8ADCD61D193E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2B63B1-A2CD-4496-A0A5-F666A904B2D5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70A88-C9C2-4892-A669-68154BE28BD0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CB233-3612-40F6-ACF1-D982EB989A25}"/>
              </a:ext>
            </a:extLst>
          </p:cNvPr>
          <p:cNvSpPr txBox="1"/>
          <p:nvPr/>
        </p:nvSpPr>
        <p:spPr>
          <a:xfrm>
            <a:off x="975360" y="269240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2DCEE-3E57-4803-BC35-FA4F21489949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7FFAB2-311A-480F-AFD5-89BE0F8498A5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727EFD-31D8-4DA9-9D2E-E8860F1B95E4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70DFD-1AE9-4A85-8165-F69608DB2DA6}"/>
              </a:ext>
            </a:extLst>
          </p:cNvPr>
          <p:cNvSpPr txBox="1"/>
          <p:nvPr/>
        </p:nvSpPr>
        <p:spPr>
          <a:xfrm>
            <a:off x="1249680" y="5521492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5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3B4C3-10FA-46F8-A5A3-4EC3F8AE758B}"/>
              </a:ext>
            </a:extLst>
          </p:cNvPr>
          <p:cNvSpPr txBox="1"/>
          <p:nvPr/>
        </p:nvSpPr>
        <p:spPr>
          <a:xfrm>
            <a:off x="7979252" y="446426"/>
            <a:ext cx="414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Processor State Indicators(PSI)</a:t>
            </a:r>
          </a:p>
        </p:txBody>
      </p:sp>
    </p:spTree>
    <p:extLst>
      <p:ext uri="{BB962C8B-B14F-4D97-AF65-F5344CB8AC3E}">
        <p14:creationId xmlns:p14="http://schemas.microsoft.com/office/powerpoint/2010/main" val="72859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Name : Holoprojector (Side)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ED74B-E51B-4BE8-B486-1763BE794DD3}"/>
              </a:ext>
            </a:extLst>
          </p:cNvPr>
          <p:cNvSpPr txBox="1"/>
          <p:nvPr/>
        </p:nvSpPr>
        <p:spPr>
          <a:xfrm>
            <a:off x="6148936" y="1994742"/>
            <a:ext cx="5851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Size : 1.5inch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0DE1-7847-4FC6-BE65-F58D26899433}"/>
              </a:ext>
            </a:extLst>
          </p:cNvPr>
          <p:cNvSpPr txBox="1"/>
          <p:nvPr/>
        </p:nvSpPr>
        <p:spPr>
          <a:xfrm>
            <a:off x="4328273" y="3458219"/>
            <a:ext cx="757864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2. How to display </a:t>
            </a:r>
          </a:p>
          <a:p>
            <a:r>
              <a:rPr lang="en-US" sz="2400" dirty="0">
                <a:cs typeface="Calibri"/>
              </a:rPr>
              <a:t>  1) TFT LCD Display </a:t>
            </a:r>
          </a:p>
          <a:p>
            <a:r>
              <a:rPr lang="en-US" sz="2400" dirty="0">
                <a:cs typeface="Calibri"/>
              </a:rPr>
              <a:t>    : Random Display </a:t>
            </a:r>
          </a:p>
          <a:p>
            <a:r>
              <a:rPr lang="en-US" sz="2400" dirty="0">
                <a:cs typeface="Calibri"/>
              </a:rPr>
              <a:t> </a:t>
            </a:r>
          </a:p>
          <a:p>
            <a:r>
              <a:rPr lang="en-US" sz="2400" dirty="0">
                <a:cs typeface="Calibri"/>
              </a:rPr>
              <a:t>3. Idea (with Orlin, Neil, Rex)</a:t>
            </a:r>
          </a:p>
          <a:p>
            <a:r>
              <a:rPr lang="en-US" sz="2400" dirty="0">
                <a:cs typeface="Calibri"/>
              </a:rPr>
              <a:t>  1) </a:t>
            </a:r>
            <a:r>
              <a:rPr lang="en-US" altLang="ko-KR" sz="2400" dirty="0"/>
              <a:t>Attach Convex/Concave Lens or Magnifier</a:t>
            </a:r>
          </a:p>
          <a:p>
            <a:r>
              <a:rPr lang="en-US" sz="2400" dirty="0">
                <a:cs typeface="Calibri"/>
              </a:rPr>
              <a:t>  2) Making move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B417C6-5C04-4E8D-9764-D4B30CB24729}"/>
              </a:ext>
            </a:extLst>
          </p:cNvPr>
          <p:cNvSpPr/>
          <p:nvPr/>
        </p:nvSpPr>
        <p:spPr>
          <a:xfrm>
            <a:off x="4632960" y="2293201"/>
            <a:ext cx="1066800" cy="96815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97080795-A5E7-4A9D-8A76-77703E1A44BD}"/>
              </a:ext>
            </a:extLst>
          </p:cNvPr>
          <p:cNvSpPr/>
          <p:nvPr/>
        </p:nvSpPr>
        <p:spPr>
          <a:xfrm>
            <a:off x="4724400" y="1984772"/>
            <a:ext cx="873760" cy="461665"/>
          </a:xfrm>
          <a:prstGeom prst="trapezoid">
            <a:avLst>
              <a:gd name="adj" fmla="val 1619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A5CF6-DA49-446E-A8B2-44CCC35FF293}"/>
              </a:ext>
            </a:extLst>
          </p:cNvPr>
          <p:cNvSpPr txBox="1"/>
          <p:nvPr/>
        </p:nvSpPr>
        <p:spPr>
          <a:xfrm>
            <a:off x="4734560" y="1628617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1.5in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FBA676-7E5C-408A-BC99-316C461E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531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11" name="그림 10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E67210CF-B31B-409B-97A2-2F9E073C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4" name="그림 13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16452379-51BF-476E-BB5C-3EA91987E4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C1260F-C6A4-4750-8A31-70F418AB2CBB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83E980-1F14-43FF-A0E9-D7F63D7575DA}"/>
              </a:ext>
            </a:extLst>
          </p:cNvPr>
          <p:cNvSpPr/>
          <p:nvPr/>
        </p:nvSpPr>
        <p:spPr>
          <a:xfrm>
            <a:off x="1739899" y="2029705"/>
            <a:ext cx="10540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E468C0-3608-4B9C-9DB1-3D2A5CF2731A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1051B6-9D05-4429-9596-529477D744E5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solidFill>
            <a:srgbClr val="FFFF9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A88A8F-2E21-49AB-870F-BAEA4631BE6B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907D40-EC78-4F75-B6F2-FBB516CE1C9D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15761-72BE-4108-A4FE-75C6B9675B5E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E99152-842C-4BB7-A019-159F9846C677}"/>
              </a:ext>
            </a:extLst>
          </p:cNvPr>
          <p:cNvSpPr txBox="1"/>
          <p:nvPr/>
        </p:nvSpPr>
        <p:spPr>
          <a:xfrm>
            <a:off x="975360" y="269240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DEB56-3825-40AF-B040-6DDA13FB7D4D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2F8A0D-477D-4BA4-B3B6-3D0093226345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066074-8A72-4144-8C9F-E3CFE13C9921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49AA55-E90D-44A6-96EA-EFD4045BB1C6}"/>
              </a:ext>
            </a:extLst>
          </p:cNvPr>
          <p:cNvSpPr txBox="1"/>
          <p:nvPr/>
        </p:nvSpPr>
        <p:spPr>
          <a:xfrm>
            <a:off x="1249680" y="5521492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5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86B24-A74E-471D-9A32-A4E2A780F7CD}"/>
              </a:ext>
            </a:extLst>
          </p:cNvPr>
          <p:cNvSpPr txBox="1"/>
          <p:nvPr/>
        </p:nvSpPr>
        <p:spPr>
          <a:xfrm>
            <a:off x="9144000" y="446426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Holoprojector(side)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3C630-4048-4F80-A04F-35AFC9F56C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681"/>
          <a:stretch/>
        </p:blipFill>
        <p:spPr>
          <a:xfrm>
            <a:off x="8489577" y="2818190"/>
            <a:ext cx="1569544" cy="2047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67B24-5F39-4D3E-B753-4ED952B11A47}"/>
              </a:ext>
            </a:extLst>
          </p:cNvPr>
          <p:cNvSpPr txBox="1"/>
          <p:nvPr/>
        </p:nvSpPr>
        <p:spPr>
          <a:xfrm>
            <a:off x="8184774" y="2456407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Ex) Hologram (OLED)</a:t>
            </a:r>
          </a:p>
        </p:txBody>
      </p:sp>
      <p:graphicFrame>
        <p:nvGraphicFramePr>
          <p:cNvPr id="28" name="개체 27">
            <a:hlinkClick r:id="" action="ppaction://ole?verb=0"/>
            <a:extLst>
              <a:ext uri="{FF2B5EF4-FFF2-40B4-BE49-F238E27FC236}">
                <a16:creationId xmlns:a16="http://schemas.microsoft.com/office/drawing/2014/main" id="{B1BB5E60-4075-4917-B49D-6F2794808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927662"/>
              </p:ext>
            </p:extLst>
          </p:nvPr>
        </p:nvGraphicFramePr>
        <p:xfrm>
          <a:off x="6965576" y="40790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포장기 셸 개체" showAsIcon="1" r:id="rId6" imgW="914400" imgH="792685" progId="Package">
                  <p:embed/>
                </p:oleObj>
              </mc:Choice>
              <mc:Fallback>
                <p:oleObj name="포장기 셸 개체" showAsIcon="1" r:id="rId6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5576" y="40790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45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Name : Radar Eye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ED74B-E51B-4BE8-B486-1763BE794DD3}"/>
              </a:ext>
            </a:extLst>
          </p:cNvPr>
          <p:cNvSpPr txBox="1"/>
          <p:nvPr/>
        </p:nvSpPr>
        <p:spPr>
          <a:xfrm>
            <a:off x="7278999" y="2297254"/>
            <a:ext cx="38055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 Diameter : 3inch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0DE1-7847-4FC6-BE65-F58D26899433}"/>
              </a:ext>
            </a:extLst>
          </p:cNvPr>
          <p:cNvSpPr txBox="1"/>
          <p:nvPr/>
        </p:nvSpPr>
        <p:spPr>
          <a:xfrm>
            <a:off x="4339031" y="3879672"/>
            <a:ext cx="75786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2. How to display</a:t>
            </a:r>
          </a:p>
          <a:p>
            <a:r>
              <a:rPr lang="en-US" sz="2400" dirty="0">
                <a:cs typeface="Calibri"/>
              </a:rPr>
              <a:t>  1) Attach plastic dome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3. Idea</a:t>
            </a:r>
          </a:p>
          <a:p>
            <a:r>
              <a:rPr lang="en-US" sz="2400" dirty="0">
                <a:cs typeface="Calibri"/>
              </a:rPr>
              <a:t> - Light?</a:t>
            </a:r>
          </a:p>
          <a:p>
            <a:r>
              <a:rPr lang="en-US" sz="2400" dirty="0">
                <a:cs typeface="Calibri"/>
              </a:rPr>
              <a:t> - Camera?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A5CF6-DA49-446E-A8B2-44CCC35FF293}"/>
              </a:ext>
            </a:extLst>
          </p:cNvPr>
          <p:cNvSpPr txBox="1"/>
          <p:nvPr/>
        </p:nvSpPr>
        <p:spPr>
          <a:xfrm>
            <a:off x="6502868" y="2436843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3in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424ED1-07AB-4BA2-98ED-36393F202805}"/>
              </a:ext>
            </a:extLst>
          </p:cNvPr>
          <p:cNvSpPr/>
          <p:nvPr/>
        </p:nvSpPr>
        <p:spPr>
          <a:xfrm>
            <a:off x="4639618" y="1661361"/>
            <a:ext cx="2001520" cy="1907958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E7DB2A-A4F1-4351-B65F-1104F11D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10" name="그림 9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090531CD-E7EB-4ACF-AF2B-63862703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1" name="그림 10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744292BB-225C-4158-BB85-D7DC97A494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892F37-6EE2-40CB-9F61-029C11BD6577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B84E6-5CCF-457E-AF7E-E3F07F534F07}"/>
              </a:ext>
            </a:extLst>
          </p:cNvPr>
          <p:cNvSpPr/>
          <p:nvPr/>
        </p:nvSpPr>
        <p:spPr>
          <a:xfrm>
            <a:off x="1739899" y="2029705"/>
            <a:ext cx="1054099" cy="792480"/>
          </a:xfrm>
          <a:prstGeom prst="rect">
            <a:avLst/>
          </a:prstGeom>
          <a:solidFill>
            <a:srgbClr val="FFFF9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29E66D-7F94-4282-941C-3733C8BA8707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12F20E-5579-404C-AF5A-1E5718192F02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5AE91A-9340-4343-880E-5A09EA1B3A6A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C002F5-4913-4A66-A44B-2D7A3E43DF07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6BC3C-8587-4215-9008-3A46DEC3E57D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EDA70-1391-40D6-81BC-2288574E6AF0}"/>
              </a:ext>
            </a:extLst>
          </p:cNvPr>
          <p:cNvSpPr txBox="1"/>
          <p:nvPr/>
        </p:nvSpPr>
        <p:spPr>
          <a:xfrm>
            <a:off x="975360" y="269240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B2D90-EE2D-4776-BF3D-9424BDEB1175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3454A2-05F5-473D-A760-3B27A3F9F4A1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3D560-0F54-4ECF-9C87-F0105C3D5AD8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3899C-CBE8-4608-BA52-535F93393BFB}"/>
              </a:ext>
            </a:extLst>
          </p:cNvPr>
          <p:cNvSpPr txBox="1"/>
          <p:nvPr/>
        </p:nvSpPr>
        <p:spPr>
          <a:xfrm>
            <a:off x="1249680" y="5521492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5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2CA8AA-80A8-49A2-837A-BB679F9EC244}"/>
              </a:ext>
            </a:extLst>
          </p:cNvPr>
          <p:cNvSpPr txBox="1"/>
          <p:nvPr/>
        </p:nvSpPr>
        <p:spPr>
          <a:xfrm>
            <a:off x="9144000" y="437461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Radar Eye</a:t>
            </a:r>
          </a:p>
        </p:txBody>
      </p:sp>
    </p:spTree>
    <p:extLst>
      <p:ext uri="{BB962C8B-B14F-4D97-AF65-F5344CB8AC3E}">
        <p14:creationId xmlns:p14="http://schemas.microsoft.com/office/powerpoint/2010/main" val="379345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Name : Rear Logic Display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ED74B-E51B-4BE8-B486-1763BE794DD3}"/>
              </a:ext>
            </a:extLst>
          </p:cNvPr>
          <p:cNvSpPr txBox="1"/>
          <p:nvPr/>
        </p:nvSpPr>
        <p:spPr>
          <a:xfrm>
            <a:off x="8412137" y="1947054"/>
            <a:ext cx="26778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Size : 1.5inch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0DE1-7847-4FC6-BE65-F58D26899433}"/>
              </a:ext>
            </a:extLst>
          </p:cNvPr>
          <p:cNvSpPr txBox="1"/>
          <p:nvPr/>
        </p:nvSpPr>
        <p:spPr>
          <a:xfrm>
            <a:off x="4339031" y="2843352"/>
            <a:ext cx="75786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2. How to display</a:t>
            </a:r>
          </a:p>
          <a:p>
            <a:r>
              <a:rPr lang="en-US" sz="2400" dirty="0">
                <a:cs typeface="Calibri"/>
              </a:rPr>
              <a:t>  1) LED will arrive at May 13th </a:t>
            </a:r>
          </a:p>
          <a:p>
            <a:r>
              <a:rPr lang="en-US" sz="2400" dirty="0">
                <a:cs typeface="Calibri"/>
              </a:rPr>
              <a:t>  2) </a:t>
            </a:r>
            <a:r>
              <a:rPr lang="en-US" sz="2400" dirty="0" err="1">
                <a:cs typeface="Calibri"/>
              </a:rPr>
              <a:t>NeoPixel</a:t>
            </a:r>
            <a:r>
              <a:rPr lang="en-US" sz="2400" dirty="0">
                <a:cs typeface="Calibri"/>
              </a:rPr>
              <a:t>(RGB LED)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A5CF6-DA49-446E-A8B2-44CCC35FF293}"/>
              </a:ext>
            </a:extLst>
          </p:cNvPr>
          <p:cNvSpPr txBox="1"/>
          <p:nvPr/>
        </p:nvSpPr>
        <p:spPr>
          <a:xfrm>
            <a:off x="5590219" y="1659652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4.3in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8BBE4-8231-4EF1-996D-637B8D7FA677}"/>
              </a:ext>
            </a:extLst>
          </p:cNvPr>
          <p:cNvSpPr/>
          <p:nvPr/>
        </p:nvSpPr>
        <p:spPr>
          <a:xfrm>
            <a:off x="4551680" y="2011680"/>
            <a:ext cx="2889879" cy="46166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3458E-4206-480C-94CC-C18C0D7DFFDD}"/>
              </a:ext>
            </a:extLst>
          </p:cNvPr>
          <p:cNvSpPr txBox="1"/>
          <p:nvPr/>
        </p:nvSpPr>
        <p:spPr>
          <a:xfrm>
            <a:off x="7288049" y="2059464"/>
            <a:ext cx="79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1in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D744BC-0A4D-4F91-84DF-D0658BC7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28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12" name="그림 11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46D4E8CE-C91B-47E4-8551-EA0C0B919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4" name="그림 13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BD40E9BE-F06A-4042-8875-D7D88EAA43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0ED532-519C-49CA-9B96-365076695F62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8537AA-37CD-4896-8C02-1ADC64B82B48}"/>
              </a:ext>
            </a:extLst>
          </p:cNvPr>
          <p:cNvSpPr/>
          <p:nvPr/>
        </p:nvSpPr>
        <p:spPr>
          <a:xfrm>
            <a:off x="1739899" y="2029705"/>
            <a:ext cx="10540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E41F13-7B91-444E-B2ED-D19518636A51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2A1A38-B706-4007-998F-631A09140C65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C941C7-07A7-4B38-895A-9FDD9A033446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187D73-7722-492B-B1E9-31AC3F347772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solidFill>
            <a:srgbClr val="FFFF9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D0CA0-772C-44B0-A182-F382D86CCB32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3C963-676E-40C1-B965-2B1B6C72B318}"/>
              </a:ext>
            </a:extLst>
          </p:cNvPr>
          <p:cNvSpPr txBox="1"/>
          <p:nvPr/>
        </p:nvSpPr>
        <p:spPr>
          <a:xfrm>
            <a:off x="975360" y="269240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FBA31-41D6-47DC-9D6F-F432F8690269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63FFC3-39B4-4687-864E-8F0A448B4AB8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35163-A214-4278-B3AE-7B0704995ED2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5FBDC-709F-4AC0-BA53-1703CFAD2A91}"/>
              </a:ext>
            </a:extLst>
          </p:cNvPr>
          <p:cNvSpPr txBox="1"/>
          <p:nvPr/>
        </p:nvSpPr>
        <p:spPr>
          <a:xfrm>
            <a:off x="1249680" y="5521492"/>
            <a:ext cx="37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5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2EA17F-1A3D-4F09-A722-9198EFCE1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230" y="4336335"/>
            <a:ext cx="3286125" cy="17240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3B2245-9C7F-46F8-ACB8-E8CC5D56AC73}"/>
              </a:ext>
            </a:extLst>
          </p:cNvPr>
          <p:cNvSpPr/>
          <p:nvPr/>
        </p:nvSpPr>
        <p:spPr>
          <a:xfrm>
            <a:off x="4784428" y="6168348"/>
            <a:ext cx="439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https://www.adafruit.com/?q=neopixel&amp;p=2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09B2AE-172C-4CB9-BBD7-602611D37642}"/>
              </a:ext>
            </a:extLst>
          </p:cNvPr>
          <p:cNvSpPr txBox="1"/>
          <p:nvPr/>
        </p:nvSpPr>
        <p:spPr>
          <a:xfrm>
            <a:off x="9144000" y="446426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Rear Logic Display</a:t>
            </a:r>
          </a:p>
        </p:txBody>
      </p:sp>
    </p:spTree>
    <p:extLst>
      <p:ext uri="{BB962C8B-B14F-4D97-AF65-F5344CB8AC3E}">
        <p14:creationId xmlns:p14="http://schemas.microsoft.com/office/powerpoint/2010/main" val="394210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4308551" y="1085672"/>
            <a:ext cx="757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Holoprojector (Upper)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Display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0DE1-7847-4FC6-BE65-F58D26899433}"/>
              </a:ext>
            </a:extLst>
          </p:cNvPr>
          <p:cNvSpPr txBox="1"/>
          <p:nvPr/>
        </p:nvSpPr>
        <p:spPr>
          <a:xfrm>
            <a:off x="4318711" y="3452952"/>
            <a:ext cx="780216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2. Ideas about how to display (by Rex)</a:t>
            </a:r>
          </a:p>
          <a:p>
            <a:r>
              <a:rPr lang="en-US" sz="2400" dirty="0"/>
              <a:t> 1) Use Lithonia LED Lighting (12v, 0.23amp)</a:t>
            </a:r>
          </a:p>
          <a:p>
            <a:r>
              <a:rPr lang="en-US" sz="2400" dirty="0"/>
              <a:t>    </a:t>
            </a:r>
            <a:r>
              <a:rPr lang="ko-KR" altLang="en-US" sz="2400" dirty="0"/>
              <a:t>① </a:t>
            </a:r>
            <a:r>
              <a:rPr lang="en-US" altLang="ko-KR" sz="2400" dirty="0"/>
              <a:t>Only LED</a:t>
            </a:r>
          </a:p>
          <a:p>
            <a:r>
              <a:rPr lang="en-US" sz="2400" dirty="0"/>
              <a:t>    </a:t>
            </a:r>
            <a:r>
              <a:rPr lang="ko-KR" altLang="en-US" sz="2400" dirty="0"/>
              <a:t>② </a:t>
            </a:r>
            <a:r>
              <a:rPr lang="en-US" altLang="ko-KR" sz="2400" dirty="0"/>
              <a:t>Add Convex or Concave Lens </a:t>
            </a:r>
          </a:p>
          <a:p>
            <a:r>
              <a:rPr lang="en-US" altLang="ko-KR" sz="2400" dirty="0"/>
              <a:t>        : </a:t>
            </a:r>
            <a:r>
              <a:rPr lang="en-US" altLang="ko-KR" sz="2400" dirty="0">
                <a:hlinkClick r:id="rId2"/>
              </a:rPr>
              <a:t>Link</a:t>
            </a:r>
            <a:endParaRPr lang="en-US" altLang="ko-KR" sz="2400" dirty="0"/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③</a:t>
            </a:r>
            <a:r>
              <a:rPr lang="en-US" sz="2400" dirty="0"/>
              <a:t> Attach something to make color </a:t>
            </a:r>
          </a:p>
          <a:p>
            <a:r>
              <a:rPr lang="en-US" sz="2400" dirty="0"/>
              <a:t>        ex) cellophane(risk to burn?)</a:t>
            </a:r>
          </a:p>
          <a:p>
            <a:r>
              <a:rPr lang="en-US" sz="2400" dirty="0"/>
              <a:t> 2) Use spotlight </a:t>
            </a:r>
            <a:endParaRPr lang="en-US" sz="2400" dirty="0">
              <a:cs typeface="Calibri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B417C6-5C04-4E8D-9764-D4B30CB24729}"/>
              </a:ext>
            </a:extLst>
          </p:cNvPr>
          <p:cNvSpPr/>
          <p:nvPr/>
        </p:nvSpPr>
        <p:spPr>
          <a:xfrm>
            <a:off x="4632960" y="2293201"/>
            <a:ext cx="1066800" cy="96815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97080795-A5E7-4A9D-8A76-77703E1A44BD}"/>
              </a:ext>
            </a:extLst>
          </p:cNvPr>
          <p:cNvSpPr/>
          <p:nvPr/>
        </p:nvSpPr>
        <p:spPr>
          <a:xfrm>
            <a:off x="4724400" y="1984772"/>
            <a:ext cx="873760" cy="461665"/>
          </a:xfrm>
          <a:prstGeom prst="trapezoid">
            <a:avLst>
              <a:gd name="adj" fmla="val 1619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A5CF6-DA49-446E-A8B2-44CCC35FF293}"/>
              </a:ext>
            </a:extLst>
          </p:cNvPr>
          <p:cNvSpPr txBox="1"/>
          <p:nvPr/>
        </p:nvSpPr>
        <p:spPr>
          <a:xfrm>
            <a:off x="4734560" y="1628617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1.5in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C46A6-4052-4F6C-986B-3DE760AB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82" y="649082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15" name="그림 14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B97B6AF2-32B5-44F4-9E0F-EA225FE67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6" name="그림 15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CE06D23A-418C-4BD3-8AA6-A8B3A89EA9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6FB7A2-2CF0-4647-A53B-24B5A8508711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6AA74E-6B0B-4A89-B457-8D5D4183D942}"/>
              </a:ext>
            </a:extLst>
          </p:cNvPr>
          <p:cNvSpPr/>
          <p:nvPr/>
        </p:nvSpPr>
        <p:spPr>
          <a:xfrm>
            <a:off x="1739899" y="2029705"/>
            <a:ext cx="1054099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E13E70-3A02-4D9D-B02C-FCD0CB0A1738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5BCB2D-D2BD-467E-8E2C-91E9FDFD681F}"/>
              </a:ext>
            </a:extLst>
          </p:cNvPr>
          <p:cNvSpPr/>
          <p:nvPr/>
        </p:nvSpPr>
        <p:spPr>
          <a:xfrm>
            <a:off x="3005116" y="2712932"/>
            <a:ext cx="713443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FE84FD-1FAC-47E1-9758-40780BEA44D6}"/>
              </a:ext>
            </a:extLst>
          </p:cNvPr>
          <p:cNvSpPr/>
          <p:nvPr/>
        </p:nvSpPr>
        <p:spPr>
          <a:xfrm>
            <a:off x="2132880" y="4013200"/>
            <a:ext cx="691599" cy="792480"/>
          </a:xfrm>
          <a:prstGeom prst="rect">
            <a:avLst/>
          </a:prstGeom>
          <a:solidFill>
            <a:srgbClr val="FFFF9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B7A841-817B-4169-94FD-245F62DFD4AA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E86FD-E401-49C9-9BE5-EBA1FF5E0CE8}"/>
              </a:ext>
            </a:extLst>
          </p:cNvPr>
          <p:cNvSpPr txBox="1"/>
          <p:nvPr/>
        </p:nvSpPr>
        <p:spPr>
          <a:xfrm>
            <a:off x="1574800" y="18084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375A57-600A-4522-9047-AD7012087792}"/>
              </a:ext>
            </a:extLst>
          </p:cNvPr>
          <p:cNvSpPr txBox="1"/>
          <p:nvPr/>
        </p:nvSpPr>
        <p:spPr>
          <a:xfrm>
            <a:off x="975360" y="269240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114BB-3964-410D-87BF-77003BF73522}"/>
              </a:ext>
            </a:extLst>
          </p:cNvPr>
          <p:cNvSpPr txBox="1"/>
          <p:nvPr/>
        </p:nvSpPr>
        <p:spPr>
          <a:xfrm>
            <a:off x="1991360" y="286512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EFF6BB-20B3-4806-8D2C-026A0845C561}"/>
              </a:ext>
            </a:extLst>
          </p:cNvPr>
          <p:cNvSpPr txBox="1"/>
          <p:nvPr/>
        </p:nvSpPr>
        <p:spPr>
          <a:xfrm>
            <a:off x="2966720" y="24180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497CB-EB68-4F2B-8793-1B28FE5EE3B6}"/>
              </a:ext>
            </a:extLst>
          </p:cNvPr>
          <p:cNvSpPr txBox="1"/>
          <p:nvPr/>
        </p:nvSpPr>
        <p:spPr>
          <a:xfrm>
            <a:off x="1818640" y="4043680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CC"/>
                </a:solidFill>
                <a:highlight>
                  <a:srgbClr val="FFFF00"/>
                </a:highlight>
              </a:rPr>
              <a:t> 6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393C3-A899-4CAD-A872-52C5B276DDAD}"/>
              </a:ext>
            </a:extLst>
          </p:cNvPr>
          <p:cNvSpPr txBox="1"/>
          <p:nvPr/>
        </p:nvSpPr>
        <p:spPr>
          <a:xfrm>
            <a:off x="1249680" y="5521492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5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830B16-9EFF-45D5-8577-719A264F58A4}"/>
              </a:ext>
            </a:extLst>
          </p:cNvPr>
          <p:cNvSpPr txBox="1"/>
          <p:nvPr/>
        </p:nvSpPr>
        <p:spPr>
          <a:xfrm>
            <a:off x="6148936" y="1994742"/>
            <a:ext cx="5851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Size : 1.5inch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15C83-C5CB-41CC-A248-58DDDD30448F}"/>
              </a:ext>
            </a:extLst>
          </p:cNvPr>
          <p:cNvSpPr txBox="1"/>
          <p:nvPr/>
        </p:nvSpPr>
        <p:spPr>
          <a:xfrm>
            <a:off x="9144000" y="446426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Holoprojector(upper)</a:t>
            </a:r>
          </a:p>
        </p:txBody>
      </p:sp>
    </p:spTree>
    <p:extLst>
      <p:ext uri="{BB962C8B-B14F-4D97-AF65-F5344CB8AC3E}">
        <p14:creationId xmlns:p14="http://schemas.microsoft.com/office/powerpoint/2010/main" val="313957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67EE3-BA79-4DEB-AE0F-900BB5BE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4321" y="649978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96284208-7D4F-4864-AD3C-C7E0CCC04384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B7EBAF-4C7E-4179-BBB8-B55C078C3A78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Moving Parts</a:t>
            </a:r>
            <a:endParaRPr 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77250A-03B3-4FB7-BD06-184025FA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09" y="2550237"/>
            <a:ext cx="3556479" cy="2493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DE91DB-EA3D-4D77-ACC0-3BB5ACA6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8" y="2553432"/>
            <a:ext cx="3556478" cy="2493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5930A-BA89-4F83-852D-7D7FBFCE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501" y="2553432"/>
            <a:ext cx="3255689" cy="24936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2CF93-5FC1-4A8C-B603-4320C82D6B17}"/>
              </a:ext>
            </a:extLst>
          </p:cNvPr>
          <p:cNvSpPr/>
          <p:nvPr/>
        </p:nvSpPr>
        <p:spPr>
          <a:xfrm>
            <a:off x="817559" y="6569870"/>
            <a:ext cx="10865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5"/>
              </a:rPr>
              <a:t>http://astromech.net/forums/showthread.php?30196-Mowee%92s-HP-control-system-BC-Approved-Continuous-Various-(Nov-2016)-Open&amp;p=407390#post407390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2B975-121A-4310-98B5-5757FCDB6F35}"/>
              </a:ext>
            </a:extLst>
          </p:cNvPr>
          <p:cNvSpPr txBox="1"/>
          <p:nvPr/>
        </p:nvSpPr>
        <p:spPr>
          <a:xfrm>
            <a:off x="9144000" y="446426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Holoprojector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114FC-A935-458E-ADD7-D9078CFFB9EB}"/>
              </a:ext>
            </a:extLst>
          </p:cNvPr>
          <p:cNvSpPr txBox="1"/>
          <p:nvPr/>
        </p:nvSpPr>
        <p:spPr>
          <a:xfrm>
            <a:off x="182323" y="1084486"/>
            <a:ext cx="116062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1. Parts : 2servo motors, plastic pieces, 2 springs</a:t>
            </a:r>
          </a:p>
          <a:p>
            <a:r>
              <a:rPr lang="en-US" sz="2400" dirty="0">
                <a:cs typeface="Calibri"/>
              </a:rPr>
              <a:t>  - Plastic Pieces : Print using 3D printer</a:t>
            </a:r>
          </a:p>
          <a:p>
            <a:r>
              <a:rPr lang="en-US" sz="2400" dirty="0">
                <a:cs typeface="Calibri"/>
              </a:rPr>
              <a:t>  - 2 Spring : need alternative one</a:t>
            </a:r>
          </a:p>
        </p:txBody>
      </p:sp>
    </p:spTree>
    <p:extLst>
      <p:ext uri="{BB962C8B-B14F-4D97-AF65-F5344CB8AC3E}">
        <p14:creationId xmlns:p14="http://schemas.microsoft.com/office/powerpoint/2010/main" val="354599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AEBA5-FE9B-4D1B-A724-3920404F68D8}"/>
              </a:ext>
            </a:extLst>
          </p:cNvPr>
          <p:cNvSpPr txBox="1"/>
          <p:nvPr/>
        </p:nvSpPr>
        <p:spPr>
          <a:xfrm>
            <a:off x="466876" y="1349828"/>
            <a:ext cx="96616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</a:t>
            </a:r>
          </a:p>
          <a:p>
            <a:r>
              <a:rPr lang="en-US" sz="2400" dirty="0"/>
              <a:t>   - April 29 ~ May 31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Goal </a:t>
            </a:r>
          </a:p>
          <a:p>
            <a:r>
              <a:rPr lang="en-US" sz="2400" dirty="0">
                <a:cs typeface="Calibri"/>
              </a:rPr>
              <a:t>   - Make a New Dome using 3D printer</a:t>
            </a:r>
          </a:p>
          <a:p>
            <a:r>
              <a:rPr lang="en-US" sz="2400" dirty="0">
                <a:cs typeface="Calibri"/>
              </a:rPr>
              <a:t>   - Make some parts move and display LED, LCD</a:t>
            </a:r>
          </a:p>
          <a:p>
            <a:r>
              <a:rPr lang="en-US" sz="2400" dirty="0">
                <a:cs typeface="Calibri"/>
              </a:rPr>
              <a:t> </a:t>
            </a:r>
          </a:p>
          <a:p>
            <a:r>
              <a:rPr lang="en-US" sz="2400" dirty="0">
                <a:cs typeface="Calibri"/>
              </a:rPr>
              <a:t>3. Challenge</a:t>
            </a:r>
          </a:p>
          <a:p>
            <a:r>
              <a:rPr lang="en-US" sz="2400" dirty="0">
                <a:cs typeface="Calibri"/>
              </a:rPr>
              <a:t>  - Make many parts move</a:t>
            </a:r>
          </a:p>
          <a:p>
            <a:r>
              <a:rPr lang="en-US" sz="2400" dirty="0">
                <a:cs typeface="Calibri"/>
              </a:rPr>
              <a:t>  - Look more fancy 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AE2CF8-845F-4139-9A96-BE99B7E7EFF3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BFB94C-0736-4591-A07A-8480701F21F2}"/>
              </a:ext>
            </a:extLst>
          </p:cNvPr>
          <p:cNvSpPr txBox="1"/>
          <p:nvPr/>
        </p:nvSpPr>
        <p:spPr>
          <a:xfrm>
            <a:off x="245076" y="131804"/>
            <a:ext cx="91741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R2D2 Project Overview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9D764-6B08-4035-A4B4-4C29FEB6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46" y="1598951"/>
            <a:ext cx="3448050" cy="40862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7802BE-C4DB-4DA4-9723-63D36EB3557A}"/>
              </a:ext>
            </a:extLst>
          </p:cNvPr>
          <p:cNvSpPr/>
          <p:nvPr/>
        </p:nvSpPr>
        <p:spPr>
          <a:xfrm>
            <a:off x="4802991" y="64513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* Source - https://www.amazon.co.uk/Star-Wars-Smart-R2-D2-Playset/dp/B01L93GCTO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F6168B-9428-45F6-98FC-D43ED407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9978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2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10AEF-1853-4AE6-BDA4-EE3F7157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6" y="648185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0E30E16B-EAFF-493B-8376-1C7B06E83AD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5A2A33-0ECF-4B35-844A-EBBB064605C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Moving Parts</a:t>
            </a:r>
            <a:endParaRPr lang="en-US" sz="36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9AE536-B5AC-4405-B061-E92E0A23B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8" y="2010015"/>
            <a:ext cx="4382842" cy="4294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84365F-C79F-43F1-8E80-EC3A08D9BEDE}"/>
              </a:ext>
            </a:extLst>
          </p:cNvPr>
          <p:cNvSpPr txBox="1"/>
          <p:nvPr/>
        </p:nvSpPr>
        <p:spPr>
          <a:xfrm>
            <a:off x="182323" y="1039662"/>
            <a:ext cx="116062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1. Multi-Motor control using by sensor shield</a:t>
            </a:r>
          </a:p>
          <a:p>
            <a:r>
              <a:rPr lang="en-US" sz="2400" dirty="0">
                <a:cs typeface="Calibri"/>
              </a:rPr>
              <a:t>   - 11 panels or 9 panels / 1 holoprojector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A71BD-D566-4963-8D64-50E1CD50ECC8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Total</a:t>
            </a:r>
          </a:p>
        </p:txBody>
      </p:sp>
      <p:graphicFrame>
        <p:nvGraphicFramePr>
          <p:cNvPr id="2" name="개체 1">
            <a:hlinkClick r:id="" action="ppaction://ole?verb=0"/>
            <a:extLst>
              <a:ext uri="{FF2B5EF4-FFF2-40B4-BE49-F238E27FC236}">
                <a16:creationId xmlns:a16="http://schemas.microsoft.com/office/drawing/2014/main" id="{EBB225A5-BE96-4221-92CC-2AFB0AB69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076577"/>
              </p:ext>
            </p:extLst>
          </p:nvPr>
        </p:nvGraphicFramePr>
        <p:xfrm>
          <a:off x="5360894" y="22915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포장기 셸 개체" showAsIcon="1" r:id="rId4" imgW="914400" imgH="792685" progId="Package">
                  <p:embed/>
                </p:oleObj>
              </mc:Choice>
              <mc:Fallback>
                <p:oleObj name="포장기 셸 개체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894" y="229157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78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19E1D6-2BE3-41B1-BBC5-2B4E8366999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971901" y="3747690"/>
            <a:ext cx="2564552" cy="2512648"/>
          </a:xfrm>
          <a:prstGeom prst="bentConnector3">
            <a:avLst>
              <a:gd name="adj1" fmla="val 109029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1325882" y="1618920"/>
            <a:ext cx="44947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cs typeface="Calibri"/>
              </a:rPr>
              <a:t>[ 3 Arduino + 1 Raspberry Pi 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Design how to 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F4F716-DA40-4FF9-B8E6-015213DB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76" y="2155819"/>
            <a:ext cx="1315496" cy="91489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8A4E08-E120-4D72-AD15-B9537F692B5D}"/>
              </a:ext>
            </a:extLst>
          </p:cNvPr>
          <p:cNvSpPr/>
          <p:nvPr/>
        </p:nvSpPr>
        <p:spPr>
          <a:xfrm>
            <a:off x="426123" y="2155819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A0E94-7B34-4483-91AC-FFFACAFD4C13}"/>
              </a:ext>
            </a:extLst>
          </p:cNvPr>
          <p:cNvSpPr txBox="1"/>
          <p:nvPr/>
        </p:nvSpPr>
        <p:spPr>
          <a:xfrm>
            <a:off x="555428" y="2146829"/>
            <a:ext cx="123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Servo</a:t>
            </a:r>
          </a:p>
          <a:p>
            <a:pPr algn="ctr"/>
            <a:r>
              <a:rPr lang="en-US" dirty="0"/>
              <a:t>Motors</a:t>
            </a:r>
          </a:p>
          <a:p>
            <a:pPr algn="ctr"/>
            <a:r>
              <a:rPr lang="en-US" dirty="0"/>
              <a:t>(11ea)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50C72F-49CD-4DEE-A4D1-F9547E41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76" y="3324219"/>
            <a:ext cx="1315496" cy="91489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AF0369-B551-46D6-B2F3-9E2E1E89ACE7}"/>
              </a:ext>
            </a:extLst>
          </p:cNvPr>
          <p:cNvSpPr/>
          <p:nvPr/>
        </p:nvSpPr>
        <p:spPr>
          <a:xfrm>
            <a:off x="426123" y="3324219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0E3B8-B0BB-4571-BA63-26DB782B067E}"/>
              </a:ext>
            </a:extLst>
          </p:cNvPr>
          <p:cNvSpPr txBox="1"/>
          <p:nvPr/>
        </p:nvSpPr>
        <p:spPr>
          <a:xfrm>
            <a:off x="555428" y="3609869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TFT-LCD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2F50ED-E8DF-491C-B85C-20D35C43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76" y="4624699"/>
            <a:ext cx="1315496" cy="9148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E16EC80-763A-4635-9757-8EAEDA6BC5FB}"/>
              </a:ext>
            </a:extLst>
          </p:cNvPr>
          <p:cNvSpPr/>
          <p:nvPr/>
        </p:nvSpPr>
        <p:spPr>
          <a:xfrm>
            <a:off x="426123" y="4451979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B21-DFF2-4263-892C-5CCB3F94C829}"/>
              </a:ext>
            </a:extLst>
          </p:cNvPr>
          <p:cNvSpPr txBox="1"/>
          <p:nvPr/>
        </p:nvSpPr>
        <p:spPr>
          <a:xfrm>
            <a:off x="555428" y="4544589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Matrix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48557E-492F-421E-9BB4-78EB3D48DA17}"/>
              </a:ext>
            </a:extLst>
          </p:cNvPr>
          <p:cNvSpPr/>
          <p:nvPr/>
        </p:nvSpPr>
        <p:spPr>
          <a:xfrm>
            <a:off x="436283" y="5234299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C156E9-F099-42BB-9EB1-8C582419C744}"/>
              </a:ext>
            </a:extLst>
          </p:cNvPr>
          <p:cNvSpPr txBox="1"/>
          <p:nvPr/>
        </p:nvSpPr>
        <p:spPr>
          <a:xfrm>
            <a:off x="520763" y="5326909"/>
            <a:ext cx="13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Display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D23FA8-257A-411B-9E4C-849258DA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53" y="2976165"/>
            <a:ext cx="2162175" cy="154305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5B971C-A3F1-463B-AA25-976742278A34}"/>
              </a:ext>
            </a:extLst>
          </p:cNvPr>
          <p:cNvCxnSpPr>
            <a:cxnSpLocks/>
          </p:cNvCxnSpPr>
          <p:nvPr/>
        </p:nvCxnSpPr>
        <p:spPr>
          <a:xfrm>
            <a:off x="1934242" y="2613265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81DFA1-9C62-475D-8E4B-75092819596A}"/>
              </a:ext>
            </a:extLst>
          </p:cNvPr>
          <p:cNvCxnSpPr>
            <a:cxnSpLocks/>
          </p:cNvCxnSpPr>
          <p:nvPr/>
        </p:nvCxnSpPr>
        <p:spPr>
          <a:xfrm>
            <a:off x="1934242" y="3801985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C40FE5-1671-4040-8494-AED4BD529FC7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1924082" y="5082145"/>
            <a:ext cx="280994" cy="4368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9F613-F7D0-4D46-A31D-F9A5288FF34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24082" y="4726545"/>
            <a:ext cx="280994" cy="3556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DCF405-8C24-4390-8B21-575E1014B845}"/>
              </a:ext>
            </a:extLst>
          </p:cNvPr>
          <p:cNvSpPr/>
          <p:nvPr/>
        </p:nvSpPr>
        <p:spPr>
          <a:xfrm>
            <a:off x="436283" y="6006460"/>
            <a:ext cx="1487799" cy="507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7CEE2-2CFE-44B3-9927-C6CAD189AF4E}"/>
              </a:ext>
            </a:extLst>
          </p:cNvPr>
          <p:cNvSpPr txBox="1"/>
          <p:nvPr/>
        </p:nvSpPr>
        <p:spPr>
          <a:xfrm>
            <a:off x="502836" y="6078749"/>
            <a:ext cx="136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Display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1E55-41F9-42ED-B99A-9881B4067BCD}"/>
              </a:ext>
            </a:extLst>
          </p:cNvPr>
          <p:cNvSpPr txBox="1"/>
          <p:nvPr/>
        </p:nvSpPr>
        <p:spPr>
          <a:xfrm>
            <a:off x="4769180" y="2682662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Dome Pi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4B7E000-D36A-445A-9413-F8277347F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56" y="2944947"/>
            <a:ext cx="2162175" cy="15430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703A7A-2E54-4006-8BC6-3CB290F11E68}"/>
              </a:ext>
            </a:extLst>
          </p:cNvPr>
          <p:cNvSpPr txBox="1"/>
          <p:nvPr/>
        </p:nvSpPr>
        <p:spPr>
          <a:xfrm>
            <a:off x="7853083" y="2667055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Pi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38D6E2-1F0C-45E1-A9F6-F17E8CCD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C1ECE-3651-42A3-85ED-67E0CD7B8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572" y="5082145"/>
            <a:ext cx="1479027" cy="792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580748-2CDE-4CA4-AD2B-99DCA955585F}"/>
              </a:ext>
            </a:extLst>
          </p:cNvPr>
          <p:cNvSpPr txBox="1"/>
          <p:nvPr/>
        </p:nvSpPr>
        <p:spPr>
          <a:xfrm>
            <a:off x="4711774" y="473670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1D35C-9DE7-44BC-BAF6-EF5A8D0CB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161" y="3242639"/>
            <a:ext cx="1314186" cy="8900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5BA464-1F88-4052-8A87-48AF91F9B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701723" y="3347400"/>
            <a:ext cx="1072547" cy="800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FA2F47-D4FA-4A0F-9967-5FC1F4496729}"/>
              </a:ext>
            </a:extLst>
          </p:cNvPr>
          <p:cNvSpPr txBox="1"/>
          <p:nvPr/>
        </p:nvSpPr>
        <p:spPr>
          <a:xfrm>
            <a:off x="10394894" y="2537683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28148A-4360-40E6-B31E-056CA6BCD2A3}"/>
              </a:ext>
            </a:extLst>
          </p:cNvPr>
          <p:cNvSpPr/>
          <p:nvPr/>
        </p:nvSpPr>
        <p:spPr>
          <a:xfrm>
            <a:off x="199357" y="1524000"/>
            <a:ext cx="6617369" cy="5202185"/>
          </a:xfrm>
          <a:prstGeom prst="roundRect">
            <a:avLst>
              <a:gd name="adj" fmla="val 3398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EFECF-C542-4E69-9D85-D5CC5CBDB7DF}"/>
              </a:ext>
            </a:extLst>
          </p:cNvPr>
          <p:cNvSpPr txBox="1"/>
          <p:nvPr/>
        </p:nvSpPr>
        <p:spPr>
          <a:xfrm>
            <a:off x="1844153" y="929072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DOME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52E82-754E-4F00-887E-DD8EAA176121}"/>
              </a:ext>
            </a:extLst>
          </p:cNvPr>
          <p:cNvSpPr txBox="1"/>
          <p:nvPr/>
        </p:nvSpPr>
        <p:spPr>
          <a:xfrm>
            <a:off x="8219614" y="949068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BODY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712A81-44B9-4AD8-8677-35861B70119D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Plan 1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5D76C15-E4A9-48CF-9815-D0EE99E39C2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20572" y="2613265"/>
            <a:ext cx="1015881" cy="99660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87BD341-B5D9-4270-AF8D-CF679C888042}"/>
              </a:ext>
            </a:extLst>
          </p:cNvPr>
          <p:cNvCxnSpPr>
            <a:cxnSpLocks/>
          </p:cNvCxnSpPr>
          <p:nvPr/>
        </p:nvCxnSpPr>
        <p:spPr>
          <a:xfrm>
            <a:off x="3573255" y="3687682"/>
            <a:ext cx="96319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B130C1-FCCD-4C8B-B6F3-B5892A41E088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3520572" y="3747690"/>
            <a:ext cx="1015881" cy="13344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개체 53">
            <a:hlinkClick r:id="" action="ppaction://ole?verb=0"/>
            <a:extLst>
              <a:ext uri="{FF2B5EF4-FFF2-40B4-BE49-F238E27FC236}">
                <a16:creationId xmlns:a16="http://schemas.microsoft.com/office/drawing/2014/main" id="{4EA4D97A-A54C-4602-9B53-DC3F7F20B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487900"/>
              </p:ext>
            </p:extLst>
          </p:nvPr>
        </p:nvGraphicFramePr>
        <p:xfrm>
          <a:off x="11277600" y="10146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포장기 셸 개체" showAsIcon="1" r:id="rId8" imgW="914400" imgH="792685" progId="Package">
                  <p:embed/>
                </p:oleObj>
              </mc:Choice>
              <mc:Fallback>
                <p:oleObj name="포장기 셸 개체" showAsIcon="1" r:id="rId8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77600" y="10146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457FAF7A-8DE9-4203-B070-9384D3616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931585" y="3281457"/>
            <a:ext cx="505522" cy="777870"/>
          </a:xfrm>
          <a:prstGeom prst="rect">
            <a:avLst/>
          </a:prstGeom>
        </p:spPr>
      </p:pic>
      <p:graphicFrame>
        <p:nvGraphicFramePr>
          <p:cNvPr id="56" name="개체 55">
            <a:hlinkClick r:id="" action="ppaction://ole?verb=0"/>
            <a:extLst>
              <a:ext uri="{FF2B5EF4-FFF2-40B4-BE49-F238E27FC236}">
                <a16:creationId xmlns:a16="http://schemas.microsoft.com/office/drawing/2014/main" id="{08803616-8DC1-4DA4-9461-F666D8010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25480"/>
              </p:ext>
            </p:extLst>
          </p:nvPr>
        </p:nvGraphicFramePr>
        <p:xfrm>
          <a:off x="7310157" y="493082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포장기 셸 개체" showAsIcon="1" r:id="rId11" imgW="914400" imgH="792685" progId="Package">
                  <p:embed/>
                </p:oleObj>
              </mc:Choice>
              <mc:Fallback>
                <p:oleObj name="포장기 셸 개체" showAsIcon="1" r:id="rId11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10157" y="493082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28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756921" y="1618920"/>
            <a:ext cx="56201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cs typeface="Calibri"/>
              </a:rPr>
              <a:t>[ 3 Arduino (+ </a:t>
            </a:r>
            <a:r>
              <a:rPr lang="en-US" sz="2400" dirty="0" err="1">
                <a:solidFill>
                  <a:srgbClr val="0000CC"/>
                </a:solidFill>
                <a:cs typeface="Calibri"/>
              </a:rPr>
              <a:t>wifi</a:t>
            </a:r>
            <a:r>
              <a:rPr lang="en-US" sz="2400" dirty="0">
                <a:solidFill>
                  <a:srgbClr val="0000CC"/>
                </a:solidFill>
                <a:cs typeface="Calibri"/>
              </a:rPr>
              <a:t> modules) + Raspberry Pi 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Design how to 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F4F716-DA40-4FF9-B8E6-015213DB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2155819"/>
            <a:ext cx="1315496" cy="91489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8A4E08-E120-4D72-AD15-B9537F692B5D}"/>
              </a:ext>
            </a:extLst>
          </p:cNvPr>
          <p:cNvSpPr/>
          <p:nvPr/>
        </p:nvSpPr>
        <p:spPr>
          <a:xfrm>
            <a:off x="426123" y="2155819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A0E94-7B34-4483-91AC-FFFACAFD4C13}"/>
              </a:ext>
            </a:extLst>
          </p:cNvPr>
          <p:cNvSpPr txBox="1"/>
          <p:nvPr/>
        </p:nvSpPr>
        <p:spPr>
          <a:xfrm>
            <a:off x="555428" y="2146829"/>
            <a:ext cx="123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Servo</a:t>
            </a:r>
          </a:p>
          <a:p>
            <a:pPr algn="ctr"/>
            <a:r>
              <a:rPr lang="en-US" dirty="0"/>
              <a:t>Motors</a:t>
            </a:r>
          </a:p>
          <a:p>
            <a:pPr algn="ctr"/>
            <a:r>
              <a:rPr lang="en-US" dirty="0"/>
              <a:t>(11ea)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50C72F-49CD-4DEE-A4D1-F9547E41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3324219"/>
            <a:ext cx="1315496" cy="91489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AF0369-B551-46D6-B2F3-9E2E1E89ACE7}"/>
              </a:ext>
            </a:extLst>
          </p:cNvPr>
          <p:cNvSpPr/>
          <p:nvPr/>
        </p:nvSpPr>
        <p:spPr>
          <a:xfrm>
            <a:off x="426123" y="3324219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0E3B8-B0BB-4571-BA63-26DB782B067E}"/>
              </a:ext>
            </a:extLst>
          </p:cNvPr>
          <p:cNvSpPr txBox="1"/>
          <p:nvPr/>
        </p:nvSpPr>
        <p:spPr>
          <a:xfrm>
            <a:off x="555428" y="3609869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TFT-LCD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2F50ED-E8DF-491C-B85C-20D35C43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4624699"/>
            <a:ext cx="1315496" cy="9148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E16EC80-763A-4635-9757-8EAEDA6BC5FB}"/>
              </a:ext>
            </a:extLst>
          </p:cNvPr>
          <p:cNvSpPr/>
          <p:nvPr/>
        </p:nvSpPr>
        <p:spPr>
          <a:xfrm>
            <a:off x="426123" y="4451979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B21-DFF2-4263-892C-5CCB3F94C829}"/>
              </a:ext>
            </a:extLst>
          </p:cNvPr>
          <p:cNvSpPr txBox="1"/>
          <p:nvPr/>
        </p:nvSpPr>
        <p:spPr>
          <a:xfrm>
            <a:off x="555428" y="4544589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Matrix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48557E-492F-421E-9BB4-78EB3D48DA17}"/>
              </a:ext>
            </a:extLst>
          </p:cNvPr>
          <p:cNvSpPr/>
          <p:nvPr/>
        </p:nvSpPr>
        <p:spPr>
          <a:xfrm>
            <a:off x="436283" y="5234299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C156E9-F099-42BB-9EB1-8C582419C744}"/>
              </a:ext>
            </a:extLst>
          </p:cNvPr>
          <p:cNvSpPr txBox="1"/>
          <p:nvPr/>
        </p:nvSpPr>
        <p:spPr>
          <a:xfrm>
            <a:off x="520763" y="5326909"/>
            <a:ext cx="13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Display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5B971C-A3F1-463B-AA25-976742278A34}"/>
              </a:ext>
            </a:extLst>
          </p:cNvPr>
          <p:cNvCxnSpPr>
            <a:cxnSpLocks/>
          </p:cNvCxnSpPr>
          <p:nvPr/>
        </p:nvCxnSpPr>
        <p:spPr>
          <a:xfrm>
            <a:off x="1934242" y="2613265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81DFA1-9C62-475D-8E4B-75092819596A}"/>
              </a:ext>
            </a:extLst>
          </p:cNvPr>
          <p:cNvCxnSpPr>
            <a:cxnSpLocks/>
          </p:cNvCxnSpPr>
          <p:nvPr/>
        </p:nvCxnSpPr>
        <p:spPr>
          <a:xfrm>
            <a:off x="1934242" y="3801985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C40FE5-1671-4040-8494-AED4BD529FC7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1924082" y="5082145"/>
            <a:ext cx="280994" cy="4368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9F613-F7D0-4D46-A31D-F9A5288FF34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24082" y="4726545"/>
            <a:ext cx="280994" cy="3556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888E47E-B85C-48A9-BC9D-1A81F0E2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1908" y="3313855"/>
            <a:ext cx="1072547" cy="80057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DCF405-8C24-4390-8B21-575E1014B845}"/>
              </a:ext>
            </a:extLst>
          </p:cNvPr>
          <p:cNvSpPr/>
          <p:nvPr/>
        </p:nvSpPr>
        <p:spPr>
          <a:xfrm>
            <a:off x="436283" y="6006460"/>
            <a:ext cx="1487799" cy="507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7CEE2-2CFE-44B3-9927-C6CAD189AF4E}"/>
              </a:ext>
            </a:extLst>
          </p:cNvPr>
          <p:cNvSpPr txBox="1"/>
          <p:nvPr/>
        </p:nvSpPr>
        <p:spPr>
          <a:xfrm>
            <a:off x="529728" y="6078749"/>
            <a:ext cx="13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Display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1E55-41F9-42ED-B99A-9881B4067BCD}"/>
              </a:ext>
            </a:extLst>
          </p:cNvPr>
          <p:cNvSpPr txBox="1"/>
          <p:nvPr/>
        </p:nvSpPr>
        <p:spPr>
          <a:xfrm>
            <a:off x="4708281" y="2280141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Wireless</a:t>
            </a:r>
          </a:p>
          <a:p>
            <a:pPr algn="ctr"/>
            <a:r>
              <a:rPr lang="en-US" dirty="0"/>
              <a:t>Connection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4B7E000-D36A-445A-9413-F8277347F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56" y="2944947"/>
            <a:ext cx="2162175" cy="15430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703A7A-2E54-4006-8BC6-3CB290F11E68}"/>
              </a:ext>
            </a:extLst>
          </p:cNvPr>
          <p:cNvSpPr txBox="1"/>
          <p:nvPr/>
        </p:nvSpPr>
        <p:spPr>
          <a:xfrm>
            <a:off x="7599083" y="2667055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Pi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38D6E2-1F0C-45E1-A9F6-F17E8CCD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C1ECE-3651-42A3-85ED-67E0CD7B8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74" y="5737076"/>
            <a:ext cx="1479027" cy="792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580748-2CDE-4CA4-AD2B-99DCA955585F}"/>
              </a:ext>
            </a:extLst>
          </p:cNvPr>
          <p:cNvSpPr txBox="1"/>
          <p:nvPr/>
        </p:nvSpPr>
        <p:spPr>
          <a:xfrm>
            <a:off x="4711774" y="538216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1D35C-9DE7-44BC-BAF6-EF5A8D0CB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161" y="3242639"/>
            <a:ext cx="1314186" cy="89008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FA2F47-D4FA-4A0F-9967-5FC1F4496729}"/>
              </a:ext>
            </a:extLst>
          </p:cNvPr>
          <p:cNvSpPr txBox="1"/>
          <p:nvPr/>
        </p:nvSpPr>
        <p:spPr>
          <a:xfrm>
            <a:off x="10394894" y="2537683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28148A-4360-40E6-B31E-056CA6BCD2A3}"/>
              </a:ext>
            </a:extLst>
          </p:cNvPr>
          <p:cNvSpPr/>
          <p:nvPr/>
        </p:nvSpPr>
        <p:spPr>
          <a:xfrm>
            <a:off x="199357" y="1524000"/>
            <a:ext cx="6617369" cy="5202185"/>
          </a:xfrm>
          <a:prstGeom prst="roundRect">
            <a:avLst>
              <a:gd name="adj" fmla="val 3398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EFECF-C542-4E69-9D85-D5CC5CBDB7DF}"/>
              </a:ext>
            </a:extLst>
          </p:cNvPr>
          <p:cNvSpPr txBox="1"/>
          <p:nvPr/>
        </p:nvSpPr>
        <p:spPr>
          <a:xfrm>
            <a:off x="1844153" y="929072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DOME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52E82-754E-4F00-887E-DD8EAA176121}"/>
              </a:ext>
            </a:extLst>
          </p:cNvPr>
          <p:cNvSpPr txBox="1"/>
          <p:nvPr/>
        </p:nvSpPr>
        <p:spPr>
          <a:xfrm>
            <a:off x="8219614" y="949068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BODY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AC2BD8-533F-42DB-9B6D-35F0C567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81" y="2223489"/>
            <a:ext cx="799546" cy="7439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84FCD32-50B0-4925-AFE9-B28B99637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255" y="3404922"/>
            <a:ext cx="799546" cy="7439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13E50E-6FF1-4BB9-A5E9-A5B91E85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001" y="4693590"/>
            <a:ext cx="799546" cy="7439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9C2711-F90B-440F-98AA-39607DB4D6C1}"/>
              </a:ext>
            </a:extLst>
          </p:cNvPr>
          <p:cNvSpPr txBox="1"/>
          <p:nvPr/>
        </p:nvSpPr>
        <p:spPr>
          <a:xfrm>
            <a:off x="3324863" y="2925877"/>
            <a:ext cx="1410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Wifi</a:t>
            </a:r>
            <a:r>
              <a:rPr lang="en-US" sz="1600" dirty="0"/>
              <a:t> module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99A0F-0B5C-42C8-8BC0-34BF6A3B0654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Plan 2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B7E2972-37E7-4C25-B070-34A1FCBB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96" y="5830646"/>
            <a:ext cx="1057731" cy="721566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15DF2B-189D-4356-BE22-6F1F9F04A63B}"/>
              </a:ext>
            </a:extLst>
          </p:cNvPr>
          <p:cNvCxnSpPr>
            <a:cxnSpLocks/>
          </p:cNvCxnSpPr>
          <p:nvPr/>
        </p:nvCxnSpPr>
        <p:spPr>
          <a:xfrm>
            <a:off x="1934242" y="6276244"/>
            <a:ext cx="36072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18F58057-377D-4541-81DB-D6D7FEC29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819825" y="3281457"/>
            <a:ext cx="505522" cy="7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4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031D-6500-47B1-86BE-84333E45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3560" y="64884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F4BBB-3957-4D13-B1D1-B7CA2E93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4" y="2394902"/>
            <a:ext cx="5379151" cy="3640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8B5A77-6202-45F6-8131-552D16A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95520" y="1173859"/>
            <a:ext cx="2031258" cy="1205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639BE-81B1-4C0B-BC66-A1C9B28E7243}"/>
              </a:ext>
            </a:extLst>
          </p:cNvPr>
          <p:cNvSpPr txBox="1"/>
          <p:nvPr/>
        </p:nvSpPr>
        <p:spPr>
          <a:xfrm>
            <a:off x="1280160" y="3167062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99164-173B-427D-999D-7CEEED1F3013}"/>
              </a:ext>
            </a:extLst>
          </p:cNvPr>
          <p:cNvSpPr txBox="1"/>
          <p:nvPr/>
        </p:nvSpPr>
        <p:spPr>
          <a:xfrm>
            <a:off x="1280160" y="3939222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D72B7-8E60-485F-83D4-5BF0217EB773}"/>
              </a:ext>
            </a:extLst>
          </p:cNvPr>
          <p:cNvSpPr txBox="1"/>
          <p:nvPr/>
        </p:nvSpPr>
        <p:spPr>
          <a:xfrm>
            <a:off x="467360" y="3553142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310B5-3F1C-43EF-8443-9C956DB431F6}"/>
              </a:ext>
            </a:extLst>
          </p:cNvPr>
          <p:cNvSpPr txBox="1"/>
          <p:nvPr/>
        </p:nvSpPr>
        <p:spPr>
          <a:xfrm>
            <a:off x="2082800" y="3553142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K_2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2D9796E7-D64C-48EF-8270-9690C3F6DD4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735C48-E9AB-4065-B9EC-B08B8F2E6968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Remote Controller Button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B0B22-FE90-4F39-9E15-DA429E44082D}"/>
              </a:ext>
            </a:extLst>
          </p:cNvPr>
          <p:cNvSpPr txBox="1"/>
          <p:nvPr/>
        </p:nvSpPr>
        <p:spPr>
          <a:xfrm>
            <a:off x="9342120" y="3150314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7AB54-97CF-4F1F-9C88-183FF9F9A4FE}"/>
              </a:ext>
            </a:extLst>
          </p:cNvPr>
          <p:cNvSpPr txBox="1"/>
          <p:nvPr/>
        </p:nvSpPr>
        <p:spPr>
          <a:xfrm>
            <a:off x="9342120" y="3922474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8BCD1-7FC9-4295-B937-CC4FFDFCF772}"/>
              </a:ext>
            </a:extLst>
          </p:cNvPr>
          <p:cNvSpPr txBox="1"/>
          <p:nvPr/>
        </p:nvSpPr>
        <p:spPr>
          <a:xfrm>
            <a:off x="8529320" y="3536394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21C2E5-A78E-4A95-9517-4B4F57E591D7}"/>
              </a:ext>
            </a:extLst>
          </p:cNvPr>
          <p:cNvSpPr txBox="1"/>
          <p:nvPr/>
        </p:nvSpPr>
        <p:spPr>
          <a:xfrm>
            <a:off x="10144760" y="3536394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D2D08-20CE-461E-BD5C-A73B85E72344}"/>
              </a:ext>
            </a:extLst>
          </p:cNvPr>
          <p:cNvSpPr txBox="1"/>
          <p:nvPr/>
        </p:nvSpPr>
        <p:spPr>
          <a:xfrm>
            <a:off x="5338439" y="4833302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EEF9D-9614-4136-A68B-9C4305CB1CD5}"/>
              </a:ext>
            </a:extLst>
          </p:cNvPr>
          <p:cNvSpPr txBox="1"/>
          <p:nvPr/>
        </p:nvSpPr>
        <p:spPr>
          <a:xfrm>
            <a:off x="4769479" y="2580629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A8E98-D616-4A91-B33B-1BEEE8DFF8C8}"/>
              </a:ext>
            </a:extLst>
          </p:cNvPr>
          <p:cNvSpPr txBox="1"/>
          <p:nvPr/>
        </p:nvSpPr>
        <p:spPr>
          <a:xfrm>
            <a:off x="5779271" y="2580629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B2970-DD42-4308-9644-3C3391EB8227}"/>
              </a:ext>
            </a:extLst>
          </p:cNvPr>
          <p:cNvSpPr txBox="1"/>
          <p:nvPr/>
        </p:nvSpPr>
        <p:spPr>
          <a:xfrm>
            <a:off x="3007360" y="123247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00CC"/>
                </a:solidFill>
              </a:rPr>
              <a:t>K_x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67025-F9B4-42DC-8C9A-BE3BF6E6BC82}"/>
              </a:ext>
            </a:extLst>
          </p:cNvPr>
          <p:cNvSpPr txBox="1"/>
          <p:nvPr/>
        </p:nvSpPr>
        <p:spPr>
          <a:xfrm>
            <a:off x="4865613" y="5586212"/>
            <a:ext cx="225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K_UP/DOWN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01412-1B10-4E2D-8908-0CB88C34A5D8}"/>
              </a:ext>
            </a:extLst>
          </p:cNvPr>
          <p:cNvSpPr txBox="1"/>
          <p:nvPr/>
        </p:nvSpPr>
        <p:spPr>
          <a:xfrm>
            <a:off x="4865613" y="6020768"/>
            <a:ext cx="225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CC"/>
                </a:solidFill>
              </a:rPr>
              <a:t>K_LEFT/RIGHT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10EFB4A-3B9B-47F5-849C-8A64674B09FF}"/>
              </a:ext>
            </a:extLst>
          </p:cNvPr>
          <p:cNvCxnSpPr>
            <a:cxnSpLocks/>
          </p:cNvCxnSpPr>
          <p:nvPr/>
        </p:nvCxnSpPr>
        <p:spPr>
          <a:xfrm>
            <a:off x="5232400" y="5206242"/>
            <a:ext cx="106039" cy="3799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DD67D85-4372-4E4F-A408-670A84FB172A}"/>
              </a:ext>
            </a:extLst>
          </p:cNvPr>
          <p:cNvCxnSpPr>
            <a:cxnSpLocks/>
          </p:cNvCxnSpPr>
          <p:nvPr/>
        </p:nvCxnSpPr>
        <p:spPr>
          <a:xfrm flipH="1">
            <a:off x="6473463" y="5178644"/>
            <a:ext cx="87000" cy="391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0D8679-293F-47E5-952F-7B1AF5BC3D60}"/>
              </a:ext>
            </a:extLst>
          </p:cNvPr>
          <p:cNvSpPr txBox="1"/>
          <p:nvPr/>
        </p:nvSpPr>
        <p:spPr>
          <a:xfrm>
            <a:off x="2987040" y="1623579"/>
            <a:ext cx="17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00CC"/>
                </a:solidFill>
              </a:rPr>
              <a:t>K_z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(down)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B435F-AA93-46F9-877C-F81521A31DBE}"/>
              </a:ext>
            </a:extLst>
          </p:cNvPr>
          <p:cNvSpPr txBox="1"/>
          <p:nvPr/>
        </p:nvSpPr>
        <p:spPr>
          <a:xfrm>
            <a:off x="7117496" y="1181819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00CC"/>
                </a:solidFill>
              </a:rPr>
              <a:t>K_v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(up)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CF57C-96E2-4351-8342-EAF4B581337E}"/>
              </a:ext>
            </a:extLst>
          </p:cNvPr>
          <p:cNvSpPr txBox="1"/>
          <p:nvPr/>
        </p:nvSpPr>
        <p:spPr>
          <a:xfrm>
            <a:off x="7097176" y="1572921"/>
            <a:ext cx="17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00CC"/>
                </a:solidFill>
              </a:rPr>
              <a:t>K_c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(down)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6AFE2E-7A6C-4851-9080-C1895FAA34A3}"/>
              </a:ext>
            </a:extLst>
          </p:cNvPr>
          <p:cNvCxnSpPr>
            <a:cxnSpLocks/>
          </p:cNvCxnSpPr>
          <p:nvPr/>
        </p:nvCxnSpPr>
        <p:spPr>
          <a:xfrm>
            <a:off x="5335542" y="3017644"/>
            <a:ext cx="106039" cy="3799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8F2F4A6-53CF-4D5C-A992-1DB730D7FA3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338071" y="3042294"/>
            <a:ext cx="10460" cy="4258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F6D8327-8DDF-4572-A61D-C03328FF11A3}"/>
              </a:ext>
            </a:extLst>
          </p:cNvPr>
          <p:cNvSpPr/>
          <p:nvPr/>
        </p:nvSpPr>
        <p:spPr>
          <a:xfrm>
            <a:off x="8569960" y="2906915"/>
            <a:ext cx="2602708" cy="1746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83AF2F-448A-46B7-BF0C-96ED4FC4577B}"/>
              </a:ext>
            </a:extLst>
          </p:cNvPr>
          <p:cNvSpPr/>
          <p:nvPr/>
        </p:nvSpPr>
        <p:spPr>
          <a:xfrm>
            <a:off x="476620" y="2893921"/>
            <a:ext cx="2602708" cy="1746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77CC5A4-9AD1-4841-82D3-4189224BFA46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3079328" y="3767226"/>
            <a:ext cx="421656" cy="347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F1069DB-91B5-4A48-9FE1-F2E21934E02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320399" y="3767227"/>
            <a:ext cx="2089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E4592FD-2916-470B-84C6-5E7C5E792ED7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881120" y="2085244"/>
            <a:ext cx="209051" cy="5503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50C4C84-F1AE-4D49-B5FB-6A44CF46B4D0}"/>
              </a:ext>
            </a:extLst>
          </p:cNvPr>
          <p:cNvCxnSpPr>
            <a:cxnSpLocks/>
          </p:cNvCxnSpPr>
          <p:nvPr/>
        </p:nvCxnSpPr>
        <p:spPr>
          <a:xfrm flipH="1">
            <a:off x="7473581" y="2050088"/>
            <a:ext cx="146419" cy="4841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B74117D-C81E-4670-AC66-B7F77FA5E06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76619" y="4384139"/>
            <a:ext cx="20620" cy="449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3BC1D29-2227-4828-A7C3-DC57C52F081F}"/>
              </a:ext>
            </a:extLst>
          </p:cNvPr>
          <p:cNvSpPr txBox="1"/>
          <p:nvPr/>
        </p:nvSpPr>
        <p:spPr>
          <a:xfrm>
            <a:off x="4704080" y="6431633"/>
            <a:ext cx="247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Axis1/2         Axis3/4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530BD0-D246-4936-A181-5B39BC8A74B1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BB802B-8E6D-4808-A888-AF254EB80D0B}"/>
              </a:ext>
            </a:extLst>
          </p:cNvPr>
          <p:cNvSpPr txBox="1"/>
          <p:nvPr/>
        </p:nvSpPr>
        <p:spPr>
          <a:xfrm>
            <a:off x="90883" y="991850"/>
            <a:ext cx="32009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Use </a:t>
            </a:r>
            <a:r>
              <a:rPr lang="en-US" sz="2400" dirty="0" err="1">
                <a:cs typeface="Calibri"/>
              </a:rPr>
              <a:t>pygame</a:t>
            </a:r>
            <a:r>
              <a:rPr lang="en-US" sz="2400" dirty="0">
                <a:cs typeface="Calibri"/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134695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DA1B7-5D6B-485A-AA36-1D5545F9C318}"/>
              </a:ext>
            </a:extLst>
          </p:cNvPr>
          <p:cNvSpPr txBox="1"/>
          <p:nvPr/>
        </p:nvSpPr>
        <p:spPr>
          <a:xfrm>
            <a:off x="182323" y="941050"/>
            <a:ext cx="116062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Material : PLA (filament) -</a:t>
            </a:r>
            <a:r>
              <a:rPr lang="en-US" sz="2400" dirty="0">
                <a:cs typeface="Calibri"/>
              </a:rPr>
              <a:t> Organic material like corn starch and sugar cane</a:t>
            </a:r>
          </a:p>
          <a:p>
            <a:r>
              <a:rPr lang="en-US" sz="2400" dirty="0">
                <a:cs typeface="Calibri"/>
              </a:rPr>
              <a:t>2. Parts : Filler, Sand Paper/Sanding Machine, Epoxy resin, Superglue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 Appearance</a:t>
            </a:r>
            <a:r>
              <a:rPr lang="ko-KR" altLang="en-US" sz="3600" b="1" dirty="0"/>
              <a:t> </a:t>
            </a:r>
            <a:endParaRPr lang="en-US" sz="3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0E6BE9-923D-4EFC-8787-4A204992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7" t="5334" r="8500" b="4593"/>
          <a:stretch/>
        </p:blipFill>
        <p:spPr>
          <a:xfrm>
            <a:off x="345965" y="1860960"/>
            <a:ext cx="7477760" cy="45601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18B36B-B6DF-4857-965F-B5B4041052AA}"/>
              </a:ext>
            </a:extLst>
          </p:cNvPr>
          <p:cNvSpPr/>
          <p:nvPr/>
        </p:nvSpPr>
        <p:spPr>
          <a:xfrm>
            <a:off x="6777318" y="6529107"/>
            <a:ext cx="4894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*Source - </a:t>
            </a:r>
            <a:r>
              <a:rPr lang="en-US" sz="1400" dirty="0">
                <a:hlinkClick r:id="rId3"/>
              </a:rPr>
              <a:t>https://www.youtube.com/watch?v=k-sR1wxz-bw</a:t>
            </a:r>
            <a:endParaRPr 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7311F5-C2BA-434F-8D6A-8A8BF7DA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910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D2EB17-F923-4F5E-A8DF-0B3FEC1B8614}"/>
              </a:ext>
            </a:extLst>
          </p:cNvPr>
          <p:cNvSpPr/>
          <p:nvPr/>
        </p:nvSpPr>
        <p:spPr>
          <a:xfrm>
            <a:off x="5611906" y="4715155"/>
            <a:ext cx="1281953" cy="121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69DD24-E8E7-4E61-B19C-4A8DE25C2EE7}"/>
              </a:ext>
            </a:extLst>
          </p:cNvPr>
          <p:cNvSpPr/>
          <p:nvPr/>
        </p:nvSpPr>
        <p:spPr>
          <a:xfrm>
            <a:off x="4657121" y="4805082"/>
            <a:ext cx="623091" cy="1129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5D8DE1-2F3B-48A9-B275-4454ED60A7B1}"/>
              </a:ext>
            </a:extLst>
          </p:cNvPr>
          <p:cNvSpPr/>
          <p:nvPr/>
        </p:nvSpPr>
        <p:spPr>
          <a:xfrm>
            <a:off x="4639192" y="1910494"/>
            <a:ext cx="865138" cy="13088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8FFC4E-05B8-479F-8990-9CF2B20BDCEB}"/>
              </a:ext>
            </a:extLst>
          </p:cNvPr>
          <p:cNvSpPr/>
          <p:nvPr/>
        </p:nvSpPr>
        <p:spPr>
          <a:xfrm>
            <a:off x="4746768" y="4139306"/>
            <a:ext cx="1914008" cy="4595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A60CA-B282-466D-A766-161C40E27F72}"/>
              </a:ext>
            </a:extLst>
          </p:cNvPr>
          <p:cNvSpPr txBox="1"/>
          <p:nvPr/>
        </p:nvSpPr>
        <p:spPr>
          <a:xfrm>
            <a:off x="8032376" y="199912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√ </a:t>
            </a:r>
            <a:r>
              <a:rPr lang="en-US" b="1" dirty="0">
                <a:solidFill>
                  <a:srgbClr val="FF0000"/>
                </a:solidFill>
              </a:rPr>
              <a:t>Filler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EEB3-F15F-4FEE-AB8E-A6B243FF75E7}"/>
              </a:ext>
            </a:extLst>
          </p:cNvPr>
          <p:cNvSpPr txBox="1"/>
          <p:nvPr/>
        </p:nvSpPr>
        <p:spPr>
          <a:xfrm>
            <a:off x="8032375" y="4075317"/>
            <a:ext cx="363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√ </a:t>
            </a:r>
            <a:r>
              <a:rPr lang="en-US" altLang="ko-KR" b="1" dirty="0">
                <a:solidFill>
                  <a:srgbClr val="FF0000"/>
                </a:solidFill>
              </a:rPr>
              <a:t>Sand Paper/ Sanding Machine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93580-212B-4DA5-878E-4BB8226BD2C9}"/>
              </a:ext>
            </a:extLst>
          </p:cNvPr>
          <p:cNvSpPr txBox="1"/>
          <p:nvPr/>
        </p:nvSpPr>
        <p:spPr>
          <a:xfrm>
            <a:off x="8032376" y="4712615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√ </a:t>
            </a:r>
            <a:r>
              <a:rPr lang="en-US" altLang="ko-KR" b="1" dirty="0">
                <a:solidFill>
                  <a:srgbClr val="FF0000"/>
                </a:solidFill>
              </a:rPr>
              <a:t>Epoxy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02352-A1A7-4E9A-BA66-25A3932D2064}"/>
              </a:ext>
            </a:extLst>
          </p:cNvPr>
          <p:cNvSpPr txBox="1"/>
          <p:nvPr/>
        </p:nvSpPr>
        <p:spPr>
          <a:xfrm>
            <a:off x="8032376" y="531014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√ </a:t>
            </a:r>
            <a:r>
              <a:rPr lang="en-US" altLang="ko-KR" b="1" dirty="0">
                <a:solidFill>
                  <a:srgbClr val="FF0000"/>
                </a:solidFill>
              </a:rPr>
              <a:t>Super Glue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987B3-67AB-4637-8CA4-899AF98AA9FE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Part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</a:rPr>
              <a:t>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 Assembly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69A26BA0-B23C-44FA-A796-D7025192E46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06EB9A-9820-4049-AB55-4E27C93A4334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 Appearance</a:t>
            </a:r>
            <a:endParaRPr 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A1D68C-BF7A-47D2-9500-82DB8690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55" y="1044757"/>
            <a:ext cx="4158931" cy="2311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CDBF1-7750-49DB-BEA5-DC9A73F6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40" y="3907154"/>
            <a:ext cx="4158930" cy="2418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7F4249-AC2C-48CA-B5E6-B223F0E4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640" y="1020445"/>
            <a:ext cx="4205004" cy="2335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87E43A-3D5F-4480-A688-F0A6DD0D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55" y="3907155"/>
            <a:ext cx="4158930" cy="24181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8DC6D8-A73C-42AA-AD70-FDC839FEC11A}"/>
              </a:ext>
            </a:extLst>
          </p:cNvPr>
          <p:cNvSpPr/>
          <p:nvPr/>
        </p:nvSpPr>
        <p:spPr>
          <a:xfrm>
            <a:off x="5576046" y="65590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hlinkClick r:id="rId6"/>
              </a:rPr>
              <a:t>https://www.youtube.com/watch?v=3WcUO5BmH0w&amp;feature=youtu.be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E029-97A7-4378-B16B-CC1514B432DD}"/>
              </a:ext>
            </a:extLst>
          </p:cNvPr>
          <p:cNvSpPr txBox="1"/>
          <p:nvPr/>
        </p:nvSpPr>
        <p:spPr>
          <a:xfrm>
            <a:off x="1899920" y="3347720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pre-fix parts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Supurglue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B7CF1E-155B-4F99-BCDB-AA6224738ED0}"/>
              </a:ext>
            </a:extLst>
          </p:cNvPr>
          <p:cNvSpPr txBox="1"/>
          <p:nvPr/>
        </p:nvSpPr>
        <p:spPr>
          <a:xfrm>
            <a:off x="6830500" y="3333428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Fixing Dome </a:t>
            </a:r>
            <a:r>
              <a:rPr lang="en-US" dirty="0">
                <a:solidFill>
                  <a:srgbClr val="FF0000"/>
                </a:solidFill>
              </a:rPr>
              <a:t>(Epoxy Resin)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9691827-9088-463D-928A-C3E8F399DCBD}"/>
              </a:ext>
            </a:extLst>
          </p:cNvPr>
          <p:cNvSpPr/>
          <p:nvPr/>
        </p:nvSpPr>
        <p:spPr>
          <a:xfrm>
            <a:off x="8260080" y="3702760"/>
            <a:ext cx="264160" cy="2043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44D2662-F69D-4C39-A112-18A981AF54CC}"/>
              </a:ext>
            </a:extLst>
          </p:cNvPr>
          <p:cNvSpPr/>
          <p:nvPr/>
        </p:nvSpPr>
        <p:spPr>
          <a:xfrm>
            <a:off x="5844945" y="2133601"/>
            <a:ext cx="251055" cy="3077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9A1788CA-38A6-43C1-AA02-A089942274A7}"/>
              </a:ext>
            </a:extLst>
          </p:cNvPr>
          <p:cNvSpPr/>
          <p:nvPr/>
        </p:nvSpPr>
        <p:spPr>
          <a:xfrm>
            <a:off x="5844945" y="4998720"/>
            <a:ext cx="251055" cy="2336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CD836-8DB4-4587-81CF-38CFB4E3A262}"/>
              </a:ext>
            </a:extLst>
          </p:cNvPr>
          <p:cNvSpPr txBox="1"/>
          <p:nvPr/>
        </p:nvSpPr>
        <p:spPr>
          <a:xfrm>
            <a:off x="1950720" y="6294120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Make it smooth</a:t>
            </a:r>
            <a:r>
              <a:rPr lang="en-US" dirty="0">
                <a:solidFill>
                  <a:srgbClr val="FF0000"/>
                </a:solidFill>
              </a:rPr>
              <a:t>(Sander)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0461A5-A8C5-4EF9-8735-CCB96CBCCA4D}"/>
              </a:ext>
            </a:extLst>
          </p:cNvPr>
          <p:cNvSpPr txBox="1"/>
          <p:nvPr/>
        </p:nvSpPr>
        <p:spPr>
          <a:xfrm>
            <a:off x="6789859" y="6279828"/>
            <a:ext cx="3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Filling gaps between parts </a:t>
            </a:r>
            <a:r>
              <a:rPr lang="en-US" dirty="0">
                <a:solidFill>
                  <a:srgbClr val="FF0000"/>
                </a:solidFill>
              </a:rPr>
              <a:t>(Filler)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595318-AD50-456D-9841-CC982E0A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32A4-EB2C-454B-9066-6C2902283DB4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Part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</a:rPr>
              <a:t>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 Assembly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8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69A26BA0-B23C-44FA-A796-D7025192E46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06EB9A-9820-4049-AB55-4E27C93A4334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for Appearance</a:t>
            </a:r>
            <a:r>
              <a:rPr lang="ko-KR" altLang="en-US" sz="3600" b="1" dirty="0"/>
              <a:t> </a:t>
            </a:r>
            <a:endParaRPr lang="en-US" sz="3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1F1697-66E6-4E5A-A0D1-555ADA6B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6" y="1307722"/>
            <a:ext cx="3895431" cy="21840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3403D6-46C2-4703-A212-5A136966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98" y="1351391"/>
            <a:ext cx="3756977" cy="2116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F8C8F-2919-4519-87C0-464123B09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1"/>
          <a:stretch/>
        </p:blipFill>
        <p:spPr>
          <a:xfrm>
            <a:off x="8514079" y="1302983"/>
            <a:ext cx="3351565" cy="21552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8CDCD-F9CB-4C5C-AEA1-A40703A12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079" y="4074712"/>
            <a:ext cx="3379989" cy="20094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9EA173-AD9D-42AC-9EBD-BBF9101E2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22" y="4074712"/>
            <a:ext cx="3756977" cy="20221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77C72C-937B-4EF6-8C92-F2E73AEE6FC8}"/>
              </a:ext>
            </a:extLst>
          </p:cNvPr>
          <p:cNvSpPr/>
          <p:nvPr/>
        </p:nvSpPr>
        <p:spPr>
          <a:xfrm>
            <a:off x="5522258" y="66038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hlinkClick r:id="rId7"/>
              </a:rPr>
              <a:t>https://www.youtube.com/watch?v=3WcUO5BmH0w&amp;feature=youtu.be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90F04-6C61-4A79-83D9-3A3ECCF1B453}"/>
              </a:ext>
            </a:extLst>
          </p:cNvPr>
          <p:cNvSpPr txBox="1"/>
          <p:nvPr/>
        </p:nvSpPr>
        <p:spPr>
          <a:xfrm>
            <a:off x="446442" y="3451115"/>
            <a:ext cx="375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Filling some imperfection </a:t>
            </a:r>
            <a:r>
              <a:rPr lang="en-US" dirty="0">
                <a:solidFill>
                  <a:srgbClr val="FF0000"/>
                </a:solidFill>
              </a:rPr>
              <a:t>(Primer)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E3A38-6C9B-46CC-929F-37A399F2BC32}"/>
              </a:ext>
            </a:extLst>
          </p:cNvPr>
          <p:cNvSpPr txBox="1"/>
          <p:nvPr/>
        </p:nvSpPr>
        <p:spPr>
          <a:xfrm>
            <a:off x="4673585" y="3436823"/>
            <a:ext cx="33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Black base coat (</a:t>
            </a:r>
            <a:r>
              <a:rPr lang="en-US" dirty="0" err="1"/>
              <a:t>PainterTouch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: Helpful for metallic paint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43E820C-CA01-43D0-B587-60F0F31BF2A6}"/>
              </a:ext>
            </a:extLst>
          </p:cNvPr>
          <p:cNvSpPr/>
          <p:nvPr/>
        </p:nvSpPr>
        <p:spPr>
          <a:xfrm rot="21427621">
            <a:off x="10251927" y="3798508"/>
            <a:ext cx="264160" cy="2043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A0BF15A-C7A2-453E-AA00-251168CA8DEE}"/>
              </a:ext>
            </a:extLst>
          </p:cNvPr>
          <p:cNvSpPr/>
          <p:nvPr/>
        </p:nvSpPr>
        <p:spPr>
          <a:xfrm>
            <a:off x="4178705" y="2236996"/>
            <a:ext cx="251055" cy="3077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1777E56A-5A0B-40D9-8790-FAEC532EEA73}"/>
              </a:ext>
            </a:extLst>
          </p:cNvPr>
          <p:cNvSpPr/>
          <p:nvPr/>
        </p:nvSpPr>
        <p:spPr>
          <a:xfrm>
            <a:off x="8217011" y="4879190"/>
            <a:ext cx="251055" cy="2336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EFFDAC5-70B1-4CEC-B9BD-444103A1F8F7}"/>
              </a:ext>
            </a:extLst>
          </p:cNvPr>
          <p:cNvSpPr/>
          <p:nvPr/>
        </p:nvSpPr>
        <p:spPr>
          <a:xfrm>
            <a:off x="8276017" y="2196531"/>
            <a:ext cx="251055" cy="3077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5B204F-F93D-4479-BECB-19EB2482499F}"/>
              </a:ext>
            </a:extLst>
          </p:cNvPr>
          <p:cNvSpPr txBox="1"/>
          <p:nvPr/>
        </p:nvSpPr>
        <p:spPr>
          <a:xfrm>
            <a:off x="8571266" y="3399406"/>
            <a:ext cx="330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Silver coat </a:t>
            </a:r>
            <a:r>
              <a:rPr lang="en-US" dirty="0">
                <a:solidFill>
                  <a:srgbClr val="FF0000"/>
                </a:solidFill>
              </a:rPr>
              <a:t>(Metallic spray)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EE453-745F-4D3B-A9E9-314D47088F8A}"/>
              </a:ext>
            </a:extLst>
          </p:cNvPr>
          <p:cNvSpPr txBox="1"/>
          <p:nvPr/>
        </p:nvSpPr>
        <p:spPr>
          <a:xfrm>
            <a:off x="8148921" y="6084148"/>
            <a:ext cx="43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Protect the paint, make it more glossy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(Crystal Clear Enamel)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B933C-D63F-471D-BBE8-DC406887C5CC}"/>
              </a:ext>
            </a:extLst>
          </p:cNvPr>
          <p:cNvSpPr txBox="1"/>
          <p:nvPr/>
        </p:nvSpPr>
        <p:spPr>
          <a:xfrm>
            <a:off x="4683930" y="6073413"/>
            <a:ext cx="33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Wax with aluminum powder 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(Rub n Buff)</a:t>
            </a:r>
            <a:r>
              <a:rPr lang="en-US" dirty="0"/>
              <a:t> look metallic!!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A9EF16-91F3-4655-86D7-7D8F97CECC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61" r="12287"/>
          <a:stretch/>
        </p:blipFill>
        <p:spPr>
          <a:xfrm>
            <a:off x="3103332" y="4083154"/>
            <a:ext cx="1358235" cy="204040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39FA5F-4794-4F06-B44A-E0DF7C09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516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2EDD0-67E9-4745-B1F5-B56F584B1781}"/>
              </a:ext>
            </a:extLst>
          </p:cNvPr>
          <p:cNvSpPr txBox="1"/>
          <p:nvPr/>
        </p:nvSpPr>
        <p:spPr>
          <a:xfrm>
            <a:off x="9144000" y="412377"/>
            <a:ext cx="297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Part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</a:rPr>
              <a:t>Ⅱ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 Painting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9B8605-9539-4E7B-BFBE-A79E24920586}"/>
              </a:ext>
            </a:extLst>
          </p:cNvPr>
          <p:cNvSpPr txBox="1"/>
          <p:nvPr/>
        </p:nvSpPr>
        <p:spPr>
          <a:xfrm>
            <a:off x="38887" y="851400"/>
            <a:ext cx="12081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1. Parts : 5~6 sprays(Primer,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PainterTouch</a:t>
            </a:r>
            <a:r>
              <a:rPr lang="en-US" sz="2400" dirty="0">
                <a:cs typeface="Calibri"/>
              </a:rPr>
              <a:t>, Metallic, Crystal Clear Enamel, Rub n Buff, Blue Pearl)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CA2784C-4682-44A9-98DA-D76FDB2E4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655" y="4083154"/>
            <a:ext cx="2486858" cy="20404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527364-C45B-4E75-8057-D5927BD160D6}"/>
              </a:ext>
            </a:extLst>
          </p:cNvPr>
          <p:cNvSpPr txBox="1"/>
          <p:nvPr/>
        </p:nvSpPr>
        <p:spPr>
          <a:xfrm>
            <a:off x="51992" y="6086808"/>
            <a:ext cx="284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Blue Pearl coat for panel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(Blue spray)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D043A-06F0-44BA-9702-6BEE34D03AE2}"/>
              </a:ext>
            </a:extLst>
          </p:cNvPr>
          <p:cNvCxnSpPr/>
          <p:nvPr/>
        </p:nvCxnSpPr>
        <p:spPr>
          <a:xfrm>
            <a:off x="2895598" y="4258234"/>
            <a:ext cx="0" cy="1790054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4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 for 3</a:t>
            </a:r>
            <a:r>
              <a:rPr lang="en-US" sz="3600" b="1" baseline="30000" dirty="0"/>
              <a:t>rd </a:t>
            </a:r>
            <a:r>
              <a:rPr lang="en-US" sz="3600" b="1" dirty="0"/>
              <a:t>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092374"/>
            <a:ext cx="966167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</a:t>
            </a:r>
          </a:p>
          <a:p>
            <a:r>
              <a:rPr lang="en-US" sz="2400" dirty="0"/>
              <a:t>    - May 13 ~ May 17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 Plan</a:t>
            </a:r>
          </a:p>
          <a:p>
            <a:r>
              <a:rPr lang="en-US" sz="2400" dirty="0">
                <a:cs typeface="Calibri"/>
              </a:rPr>
              <a:t>   - Finish printing for main dome part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 start to assembly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</a:t>
            </a:r>
            <a:r>
              <a:rPr lang="en-US" sz="2400" dirty="0">
                <a:cs typeface="Calibri"/>
              </a:rPr>
              <a:t>  - Design electronic part for dome and connection with body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 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   : How to connect Raspberry Pi with Arduino 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   : How to connect 2 Raspberry Pi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   : How to control Dome by remote controller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   - Display using </a:t>
            </a:r>
            <a:r>
              <a:rPr lang="en-US" sz="2400" dirty="0" err="1">
                <a:cs typeface="Calibri"/>
              </a:rPr>
              <a:t>RPi</a:t>
            </a:r>
            <a:r>
              <a:rPr lang="en-US" sz="2400" dirty="0">
                <a:cs typeface="Calibri"/>
              </a:rPr>
              <a:t> LCD display</a:t>
            </a:r>
          </a:p>
          <a:p>
            <a:r>
              <a:rPr lang="en-US" sz="2400" dirty="0">
                <a:cs typeface="Calibri"/>
              </a:rPr>
              <a:t>   - Brain storming for another idea (Camera, Sound)</a:t>
            </a:r>
          </a:p>
        </p:txBody>
      </p:sp>
    </p:spTree>
    <p:extLst>
      <p:ext uri="{BB962C8B-B14F-4D97-AF65-F5344CB8AC3E}">
        <p14:creationId xmlns:p14="http://schemas.microsoft.com/office/powerpoint/2010/main" val="1269926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25AE5F10-5432-40DB-86C4-FDCC0AB0920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CB7CA8-44BA-42F7-90FC-B372D62EA0A1}"/>
              </a:ext>
            </a:extLst>
          </p:cNvPr>
          <p:cNvSpPr txBox="1"/>
          <p:nvPr/>
        </p:nvSpPr>
        <p:spPr>
          <a:xfrm>
            <a:off x="156298" y="107077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3D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Print Progress</a:t>
            </a:r>
            <a:endParaRPr lang="en-US" sz="36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41DEEC-410D-43EC-A7DE-FD50F450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507949"/>
              </p:ext>
            </p:extLst>
          </p:nvPr>
        </p:nvGraphicFramePr>
        <p:xfrm>
          <a:off x="5416854" y="1550802"/>
          <a:ext cx="3638365" cy="943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169">
                  <a:extLst>
                    <a:ext uri="{9D8B030D-6E8A-4147-A177-3AD203B41FA5}">
                      <a16:colId xmlns:a16="http://schemas.microsoft.com/office/drawing/2014/main" val="3290156528"/>
                    </a:ext>
                  </a:extLst>
                </a:gridCol>
                <a:gridCol w="1030169">
                  <a:extLst>
                    <a:ext uri="{9D8B030D-6E8A-4147-A177-3AD203B41FA5}">
                      <a16:colId xmlns:a16="http://schemas.microsoft.com/office/drawing/2014/main" val="3347597409"/>
                    </a:ext>
                  </a:extLst>
                </a:gridCol>
                <a:gridCol w="1578027">
                  <a:extLst>
                    <a:ext uri="{9D8B030D-6E8A-4147-A177-3AD203B41FA5}">
                      <a16:colId xmlns:a16="http://schemas.microsoft.com/office/drawing/2014/main" val="2575131558"/>
                    </a:ext>
                  </a:extLst>
                </a:gridCol>
              </a:tblGrid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Printed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Progress(%)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61340"/>
                  </a:ext>
                </a:extLst>
              </a:tr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47%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0814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A5A201-9099-479A-A484-D1C2E0BBC456}"/>
              </a:ext>
            </a:extLst>
          </p:cNvPr>
          <p:cNvSpPr txBox="1"/>
          <p:nvPr/>
        </p:nvSpPr>
        <p:spPr>
          <a:xfrm>
            <a:off x="7309755" y="2519952"/>
            <a:ext cx="174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*Based on quantity</a:t>
            </a:r>
          </a:p>
          <a:p>
            <a:pPr algn="r"/>
            <a:r>
              <a:rPr lang="en-US" sz="1200" dirty="0"/>
              <a:t>*Date : 5/17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73932-316D-4348-801F-95E068282600}"/>
              </a:ext>
            </a:extLst>
          </p:cNvPr>
          <p:cNvSpPr txBox="1"/>
          <p:nvPr/>
        </p:nvSpPr>
        <p:spPr>
          <a:xfrm>
            <a:off x="5292564" y="1029809"/>
            <a:ext cx="347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sz="2400" dirty="0"/>
              <a:t>Printing Progress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0863D-4966-43C3-AA85-4B70FD433D16}"/>
              </a:ext>
            </a:extLst>
          </p:cNvPr>
          <p:cNvSpPr txBox="1"/>
          <p:nvPr/>
        </p:nvSpPr>
        <p:spPr>
          <a:xfrm>
            <a:off x="5399096" y="4093670"/>
            <a:ext cx="660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altLang="ko-KR" sz="2400" dirty="0"/>
              <a:t>Issues</a:t>
            </a:r>
          </a:p>
          <a:p>
            <a:r>
              <a:rPr lang="en-US" altLang="ko-KR" sz="2400" dirty="0"/>
              <a:t>  </a:t>
            </a:r>
            <a:r>
              <a:rPr lang="en-US" sz="2400" dirty="0">
                <a:cs typeface="Calibri"/>
              </a:rPr>
              <a:t>- Finished printing main dome</a:t>
            </a:r>
          </a:p>
          <a:p>
            <a:r>
              <a:rPr lang="en-US" altLang="ko-KR" sz="2400" dirty="0">
                <a:cs typeface="Calibri"/>
              </a:rPr>
              <a:t>    : Started to attach main parts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1D55E-C849-463B-B7C3-1650D3A6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362E2C-F221-4AE7-BA0E-1E9E6C47D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65954"/>
              </p:ext>
            </p:extLst>
          </p:nvPr>
        </p:nvGraphicFramePr>
        <p:xfrm>
          <a:off x="165548" y="948913"/>
          <a:ext cx="5001256" cy="5837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838">
                  <a:extLst>
                    <a:ext uri="{9D8B030D-6E8A-4147-A177-3AD203B41FA5}">
                      <a16:colId xmlns:a16="http://schemas.microsoft.com/office/drawing/2014/main" val="2959176951"/>
                    </a:ext>
                  </a:extLst>
                </a:gridCol>
                <a:gridCol w="514802">
                  <a:extLst>
                    <a:ext uri="{9D8B030D-6E8A-4147-A177-3AD203B41FA5}">
                      <a16:colId xmlns:a16="http://schemas.microsoft.com/office/drawing/2014/main" val="760137464"/>
                    </a:ext>
                  </a:extLst>
                </a:gridCol>
                <a:gridCol w="216759">
                  <a:extLst>
                    <a:ext uri="{9D8B030D-6E8A-4147-A177-3AD203B41FA5}">
                      <a16:colId xmlns:a16="http://schemas.microsoft.com/office/drawing/2014/main" val="3198714340"/>
                    </a:ext>
                  </a:extLst>
                </a:gridCol>
                <a:gridCol w="1648269">
                  <a:extLst>
                    <a:ext uri="{9D8B030D-6E8A-4147-A177-3AD203B41FA5}">
                      <a16:colId xmlns:a16="http://schemas.microsoft.com/office/drawing/2014/main" val="3627355594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2062374847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1366080215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3415677278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3605076108"/>
                    </a:ext>
                  </a:extLst>
                </a:gridCol>
              </a:tblGrid>
              <a:tr h="17824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□ 3D printing List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62794374"/>
                  </a:ext>
                </a:extLst>
              </a:tr>
              <a:tr h="16168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File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Size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Printed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LongTime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Priority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599510518"/>
                  </a:ext>
                </a:extLst>
              </a:tr>
              <a:tr h="161689">
                <a:tc rowSpan="3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Holopro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1307784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2224339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131584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37888627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693884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72217523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holopro-part4.stl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969884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27655467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HoloProv2.stl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948884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01924976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Panel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Panel10.stl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615237559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31283083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8338604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Panel13_lens.stl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29483200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193284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62464030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65524460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76776545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635393202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403084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772710943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684884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55491084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Panel5.stl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450984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87950555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Panel6.stl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229384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87051426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Panel7.stl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163184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8538676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Panel8.stl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79548904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Panel9.stl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240584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47710228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961484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07425820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645484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00631714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426284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883378209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485984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15089171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R2D2DomeBase5-B.stl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919184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18178543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R2D2DomeBase5.stl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754884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75775261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R2D2DomeBase6.stl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569384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602457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85700101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R2D2DomeBase7_ver_2.stl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1106584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34159631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R2D2DomeBase8.stl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582084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726276872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R2D2DomeBase9.stl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1047684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00481213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634784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19122757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510384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40438770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517384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1152654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33036-004C-4CE1-919F-042C2F6AB49C}"/>
              </a:ext>
            </a:extLst>
          </p:cNvPr>
          <p:cNvSpPr/>
          <p:nvPr/>
        </p:nvSpPr>
        <p:spPr>
          <a:xfrm>
            <a:off x="180419" y="5780325"/>
            <a:ext cx="4980372" cy="1008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6623688-F7F2-4172-BA28-B2034B99552E}"/>
              </a:ext>
            </a:extLst>
          </p:cNvPr>
          <p:cNvSpPr/>
          <p:nvPr/>
        </p:nvSpPr>
        <p:spPr>
          <a:xfrm>
            <a:off x="177466" y="5889275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7E01B10-D2D8-4076-BD82-50C39B70F7D5}"/>
              </a:ext>
            </a:extLst>
          </p:cNvPr>
          <p:cNvSpPr/>
          <p:nvPr/>
        </p:nvSpPr>
        <p:spPr>
          <a:xfrm>
            <a:off x="161184" y="6139333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테이블, 실내, 케이크, 앉아있는이(가) 표시된 사진&#10;&#10;자동 생성된 설명">
            <a:extLst>
              <a:ext uri="{FF2B5EF4-FFF2-40B4-BE49-F238E27FC236}">
                <a16:creationId xmlns:a16="http://schemas.microsoft.com/office/drawing/2014/main" id="{0D31B657-76CD-44C9-A41B-55F8C343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6" t="4855" r="32928" b="9519"/>
          <a:stretch/>
        </p:blipFill>
        <p:spPr>
          <a:xfrm>
            <a:off x="9198200" y="1207606"/>
            <a:ext cx="2828252" cy="25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9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C0257-AAA7-4070-A9C3-A9C30E4B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9082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912E9-C605-409D-8F2C-D4CF8B8B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09" y="1568824"/>
            <a:ext cx="5826779" cy="42851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733D9-773A-422F-8261-83C400DA8110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65857C-0BF8-4E05-BE2B-12218E019D15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Blinking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698BF-B624-4C2E-91F2-DDC341890DAB}"/>
              </a:ext>
            </a:extLst>
          </p:cNvPr>
          <p:cNvSpPr txBox="1"/>
          <p:nvPr/>
        </p:nvSpPr>
        <p:spPr>
          <a:xfrm>
            <a:off x="6527016" y="1576471"/>
            <a:ext cx="493856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[ Pin Connection ] 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5V : 2, 4</a:t>
            </a:r>
          </a:p>
          <a:p>
            <a:r>
              <a:rPr lang="en-US" sz="2400" dirty="0">
                <a:cs typeface="Calibri"/>
              </a:rPr>
              <a:t>GND : 6, 9, 14, 20, 25</a:t>
            </a:r>
          </a:p>
          <a:p>
            <a:r>
              <a:rPr lang="en-US" sz="2400" dirty="0" err="1">
                <a:cs typeface="Calibri"/>
              </a:rPr>
              <a:t>DataInput</a:t>
            </a:r>
            <a:r>
              <a:rPr lang="en-US" sz="2400" dirty="0">
                <a:cs typeface="Calibri"/>
              </a:rPr>
              <a:t>(MOSI) : 19 (Arduino 12)</a:t>
            </a:r>
          </a:p>
          <a:p>
            <a:r>
              <a:rPr lang="en-US" sz="2400" dirty="0">
                <a:cs typeface="Calibri"/>
              </a:rPr>
              <a:t>SCK(CLK) : 23 (Arduino 11)</a:t>
            </a:r>
          </a:p>
          <a:p>
            <a:r>
              <a:rPr lang="en-US" sz="2400" dirty="0">
                <a:cs typeface="Calibri"/>
              </a:rPr>
              <a:t>CE0CS : 24 (Arduino 10)</a:t>
            </a:r>
          </a:p>
        </p:txBody>
      </p:sp>
    </p:spTree>
    <p:extLst>
      <p:ext uri="{BB962C8B-B14F-4D97-AF65-F5344CB8AC3E}">
        <p14:creationId xmlns:p14="http://schemas.microsoft.com/office/powerpoint/2010/main" val="302667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AEBA5-FE9B-4D1B-A724-3920404F68D8}"/>
              </a:ext>
            </a:extLst>
          </p:cNvPr>
          <p:cNvSpPr txBox="1"/>
          <p:nvPr/>
        </p:nvSpPr>
        <p:spPr>
          <a:xfrm>
            <a:off x="466876" y="1092374"/>
            <a:ext cx="966167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</a:t>
            </a:r>
          </a:p>
          <a:p>
            <a:r>
              <a:rPr lang="en-US" sz="2400" dirty="0"/>
              <a:t>    - April 29 ~ May 3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 Task</a:t>
            </a:r>
          </a:p>
          <a:p>
            <a:r>
              <a:rPr lang="en-US" sz="2400" dirty="0">
                <a:cs typeface="Calibri"/>
              </a:rPr>
              <a:t>   - Research about R2D2 and 3D Printer</a:t>
            </a:r>
          </a:p>
          <a:p>
            <a:r>
              <a:rPr lang="en-US" sz="2400" dirty="0">
                <a:cs typeface="Calibri"/>
              </a:rPr>
              <a:t>   - Make a print list </a:t>
            </a:r>
          </a:p>
          <a:p>
            <a:r>
              <a:rPr lang="en-US" sz="2400" dirty="0">
                <a:cs typeface="Calibri"/>
              </a:rPr>
              <a:t>   - Print display parts and moving parts first</a:t>
            </a:r>
          </a:p>
          <a:p>
            <a:r>
              <a:rPr lang="en-US" sz="2400" dirty="0">
                <a:cs typeface="Calibri"/>
              </a:rPr>
              <a:t>   - Make demo for moving parts and display parts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AE2CF8-845F-4139-9A96-BE99B7E7EFF3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BFB94C-0736-4591-A07A-8480701F21F2}"/>
              </a:ext>
            </a:extLst>
          </p:cNvPr>
          <p:cNvSpPr txBox="1"/>
          <p:nvPr/>
        </p:nvSpPr>
        <p:spPr>
          <a:xfrm>
            <a:off x="245076" y="131804"/>
            <a:ext cx="42363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1</a:t>
            </a:r>
            <a:r>
              <a:rPr lang="en-US" sz="3600" b="1" baseline="30000" dirty="0"/>
              <a:t>st</a:t>
            </a:r>
            <a:r>
              <a:rPr lang="en-US" sz="3600" b="1" dirty="0"/>
              <a:t> Week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1E1D4E-B72A-4173-A8E8-A153B44C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7" y="647289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C0257-AAA7-4070-A9C3-A9C30E4B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9082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733D9-773A-422F-8261-83C400DA8110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65857C-0BF8-4E05-BE2B-12218E019D15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Blinking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698BF-B624-4C2E-91F2-DDC341890DAB}"/>
              </a:ext>
            </a:extLst>
          </p:cNvPr>
          <p:cNvSpPr txBox="1"/>
          <p:nvPr/>
        </p:nvSpPr>
        <p:spPr>
          <a:xfrm>
            <a:off x="4690818" y="1050704"/>
            <a:ext cx="49385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LED Blinking Display</a:t>
            </a:r>
          </a:p>
          <a:p>
            <a:r>
              <a:rPr lang="en-US" sz="2400" dirty="0">
                <a:cs typeface="Calibri"/>
              </a:rPr>
              <a:t>  - Make a blink using one Arduino</a:t>
            </a:r>
          </a:p>
          <a:p>
            <a:r>
              <a:rPr lang="en-US" sz="2400" dirty="0">
                <a:cs typeface="Calibri"/>
              </a:rPr>
              <a:t>   (RED – GREEN – RED – GREEN)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C6264-7E20-4F63-ADB1-37B960700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51" y="3835885"/>
            <a:ext cx="5016116" cy="2654938"/>
          </a:xfrm>
          <a:prstGeom prst="rect">
            <a:avLst/>
          </a:prstGeom>
        </p:spPr>
      </p:pic>
      <p:pic>
        <p:nvPicPr>
          <p:cNvPr id="9" name="그림 8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F3A0C16B-FEB6-4EF8-A95F-61DDB2B8E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042971"/>
            <a:ext cx="3754839" cy="2677656"/>
          </a:xfrm>
          <a:prstGeom prst="rect">
            <a:avLst/>
          </a:prstGeom>
        </p:spPr>
      </p:pic>
      <p:pic>
        <p:nvPicPr>
          <p:cNvPr id="10" name="그림 9" descr="실내, 테이블, 책상, 벽이(가) 표시된 사진&#10;&#10;자동 생성된 설명">
            <a:extLst>
              <a:ext uri="{FF2B5EF4-FFF2-40B4-BE49-F238E27FC236}">
                <a16:creationId xmlns:a16="http://schemas.microsoft.com/office/drawing/2014/main" id="{2E429E0C-EF82-4264-B42E-23C5C07F9C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25417"/>
          <a:stretch/>
        </p:blipFill>
        <p:spPr>
          <a:xfrm>
            <a:off x="457910" y="3942503"/>
            <a:ext cx="3754839" cy="26549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3D0E5-F259-42D3-860E-834EA3D692B4}"/>
              </a:ext>
            </a:extLst>
          </p:cNvPr>
          <p:cNvSpPr/>
          <p:nvPr/>
        </p:nvSpPr>
        <p:spPr>
          <a:xfrm>
            <a:off x="1127760" y="2763520"/>
            <a:ext cx="518160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70FBE4-B6AF-4C6B-A460-CC56097E7ACE}"/>
              </a:ext>
            </a:extLst>
          </p:cNvPr>
          <p:cNvSpPr/>
          <p:nvPr/>
        </p:nvSpPr>
        <p:spPr>
          <a:xfrm>
            <a:off x="2255520" y="29464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8F169-4C97-4A6D-A27A-97332123A055}"/>
              </a:ext>
            </a:extLst>
          </p:cNvPr>
          <p:cNvSpPr/>
          <p:nvPr/>
        </p:nvSpPr>
        <p:spPr>
          <a:xfrm>
            <a:off x="1305560" y="5817096"/>
            <a:ext cx="1447800" cy="5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1E65388-A5EA-4E46-A912-58B67D92A897}"/>
              </a:ext>
            </a:extLst>
          </p:cNvPr>
          <p:cNvSpPr/>
          <p:nvPr/>
        </p:nvSpPr>
        <p:spPr>
          <a:xfrm>
            <a:off x="869576" y="5817096"/>
            <a:ext cx="380104" cy="40011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3D689-C574-4B94-ADCE-5957487B4BCF}"/>
              </a:ext>
            </a:extLst>
          </p:cNvPr>
          <p:cNvSpPr txBox="1"/>
          <p:nvPr/>
        </p:nvSpPr>
        <p:spPr>
          <a:xfrm>
            <a:off x="2203450" y="2790428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452A1-DF16-41B9-9975-8BD6B89E839E}"/>
              </a:ext>
            </a:extLst>
          </p:cNvPr>
          <p:cNvSpPr txBox="1"/>
          <p:nvPr/>
        </p:nvSpPr>
        <p:spPr>
          <a:xfrm>
            <a:off x="935980" y="2593203"/>
            <a:ext cx="9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GREEN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75FF7-67BE-4735-BF3B-31B776736CB2}"/>
              </a:ext>
            </a:extLst>
          </p:cNvPr>
          <p:cNvSpPr txBox="1"/>
          <p:nvPr/>
        </p:nvSpPr>
        <p:spPr>
          <a:xfrm>
            <a:off x="1930890" y="559359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D4461-EC0B-4ABF-B1AA-608DCC0FCA87}"/>
              </a:ext>
            </a:extLst>
          </p:cNvPr>
          <p:cNvSpPr txBox="1"/>
          <p:nvPr/>
        </p:nvSpPr>
        <p:spPr>
          <a:xfrm>
            <a:off x="663420" y="5396366"/>
            <a:ext cx="9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GREEN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AAFFB7-ECF8-4DEB-A0AC-F0D46F333ADB}"/>
              </a:ext>
            </a:extLst>
          </p:cNvPr>
          <p:cNvSpPr/>
          <p:nvPr/>
        </p:nvSpPr>
        <p:spPr>
          <a:xfrm>
            <a:off x="815786" y="5770204"/>
            <a:ext cx="481486" cy="540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06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C0257-AAA7-4070-A9C3-A9C30E4B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9082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733D9-773A-422F-8261-83C400DA8110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65857C-0BF8-4E05-BE2B-12218E019D15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Circuit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698BF-B624-4C2E-91F2-DDC341890DAB}"/>
              </a:ext>
            </a:extLst>
          </p:cNvPr>
          <p:cNvSpPr txBox="1"/>
          <p:nvPr/>
        </p:nvSpPr>
        <p:spPr>
          <a:xfrm>
            <a:off x="4619099" y="1042971"/>
            <a:ext cx="64702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Make an own LED circuit board</a:t>
            </a:r>
          </a:p>
          <a:p>
            <a:r>
              <a:rPr lang="en-US" sz="2400" dirty="0">
                <a:cs typeface="Calibri"/>
              </a:rPr>
              <a:t>( </a:t>
            </a:r>
            <a:r>
              <a:rPr lang="ko-KR" altLang="en-US" sz="2400" dirty="0">
                <a:cs typeface="Calibri"/>
              </a:rPr>
              <a:t>∵ </a:t>
            </a:r>
            <a:r>
              <a:rPr lang="en-US" altLang="ko-KR" sz="2400" dirty="0">
                <a:cs typeface="Calibri"/>
              </a:rPr>
              <a:t>no proper LED size) </a:t>
            </a:r>
            <a:endParaRPr lang="en-US" sz="2400" dirty="0"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C6264-7E20-4F63-ADB1-37B96070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9" t="-194" r="27276" b="39161"/>
          <a:stretch/>
        </p:blipFill>
        <p:spPr>
          <a:xfrm>
            <a:off x="4820762" y="4660841"/>
            <a:ext cx="2133600" cy="1620353"/>
          </a:xfrm>
          <a:prstGeom prst="rect">
            <a:avLst/>
          </a:prstGeom>
        </p:spPr>
      </p:pic>
      <p:pic>
        <p:nvPicPr>
          <p:cNvPr id="9" name="그림 8" descr="책상, 테이블, 실내, 사무실이(가) 표시된 사진&#10;&#10;자동 생성된 설명">
            <a:extLst>
              <a:ext uri="{FF2B5EF4-FFF2-40B4-BE49-F238E27FC236}">
                <a16:creationId xmlns:a16="http://schemas.microsoft.com/office/drawing/2014/main" id="{F3A0C16B-FEB6-4EF8-A95F-61DDB2B8E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20000"/>
          <a:stretch/>
        </p:blipFill>
        <p:spPr>
          <a:xfrm>
            <a:off x="457911" y="1338807"/>
            <a:ext cx="3754839" cy="26776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70FBE4-B6AF-4C6B-A460-CC56097E7ACE}"/>
              </a:ext>
            </a:extLst>
          </p:cNvPr>
          <p:cNvSpPr/>
          <p:nvPr/>
        </p:nvSpPr>
        <p:spPr>
          <a:xfrm>
            <a:off x="3062692" y="3100600"/>
            <a:ext cx="619760" cy="65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3D689-C574-4B94-ADCE-5957487B4BCF}"/>
              </a:ext>
            </a:extLst>
          </p:cNvPr>
          <p:cNvSpPr txBox="1"/>
          <p:nvPr/>
        </p:nvSpPr>
        <p:spPr>
          <a:xfrm>
            <a:off x="2706743" y="2874690"/>
            <a:ext cx="133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CC"/>
                </a:solidFill>
                <a:highlight>
                  <a:srgbClr val="FFFF00"/>
                </a:highlight>
              </a:rPr>
              <a:t>BLUE Light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6110D9-1DBF-4CC5-A4C2-451046E3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99" y="1997116"/>
            <a:ext cx="5991225" cy="233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15F7C2-A01B-457C-8F0F-9660A2F253EE}"/>
              </a:ext>
            </a:extLst>
          </p:cNvPr>
          <p:cNvSpPr txBox="1"/>
          <p:nvPr/>
        </p:nvSpPr>
        <p:spPr>
          <a:xfrm>
            <a:off x="4294093" y="3881716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F45AE-A908-4DFA-8062-7EE631992C24}"/>
              </a:ext>
            </a:extLst>
          </p:cNvPr>
          <p:cNvSpPr txBox="1"/>
          <p:nvPr/>
        </p:nvSpPr>
        <p:spPr>
          <a:xfrm>
            <a:off x="4254932" y="3630614"/>
            <a:ext cx="7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70093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19E1D6-2BE3-41B1-BBC5-2B4E8366999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971901" y="3971809"/>
            <a:ext cx="2564552" cy="2512648"/>
          </a:xfrm>
          <a:prstGeom prst="bentConnector3">
            <a:avLst>
              <a:gd name="adj1" fmla="val 109029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0D957-464F-4255-9817-FA540372A957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5E5D5-B31A-4024-9B0C-90EDECD100A9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Made a Connection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F4F716-DA40-4FF9-B8E6-015213DB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2379938"/>
            <a:ext cx="1315496" cy="91489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8A4E08-E120-4D72-AD15-B9537F692B5D}"/>
              </a:ext>
            </a:extLst>
          </p:cNvPr>
          <p:cNvSpPr/>
          <p:nvPr/>
        </p:nvSpPr>
        <p:spPr>
          <a:xfrm>
            <a:off x="426123" y="2379938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A0E94-7B34-4483-91AC-FFFACAFD4C13}"/>
              </a:ext>
            </a:extLst>
          </p:cNvPr>
          <p:cNvSpPr txBox="1"/>
          <p:nvPr/>
        </p:nvSpPr>
        <p:spPr>
          <a:xfrm>
            <a:off x="555428" y="2370948"/>
            <a:ext cx="123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Servo</a:t>
            </a:r>
          </a:p>
          <a:p>
            <a:pPr algn="ctr"/>
            <a:r>
              <a:rPr lang="en-US" dirty="0"/>
              <a:t>Motors</a:t>
            </a:r>
          </a:p>
          <a:p>
            <a:pPr algn="ctr"/>
            <a:r>
              <a:rPr lang="en-US" dirty="0"/>
              <a:t>(11ea)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50C72F-49CD-4DEE-A4D1-F9547E41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3548338"/>
            <a:ext cx="1315496" cy="91489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AF0369-B551-46D6-B2F3-9E2E1E89ACE7}"/>
              </a:ext>
            </a:extLst>
          </p:cNvPr>
          <p:cNvSpPr/>
          <p:nvPr/>
        </p:nvSpPr>
        <p:spPr>
          <a:xfrm>
            <a:off x="426123" y="3548338"/>
            <a:ext cx="1487799" cy="91489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0E3B8-B0BB-4571-BA63-26DB782B067E}"/>
              </a:ext>
            </a:extLst>
          </p:cNvPr>
          <p:cNvSpPr txBox="1"/>
          <p:nvPr/>
        </p:nvSpPr>
        <p:spPr>
          <a:xfrm>
            <a:off x="555428" y="3833988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TFT-LCD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2F50ED-E8DF-491C-B85C-20D35C43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6" y="4848818"/>
            <a:ext cx="1315496" cy="9148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E16EC80-763A-4635-9757-8EAEDA6BC5FB}"/>
              </a:ext>
            </a:extLst>
          </p:cNvPr>
          <p:cNvSpPr/>
          <p:nvPr/>
        </p:nvSpPr>
        <p:spPr>
          <a:xfrm>
            <a:off x="426123" y="4676098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B21-DFF2-4263-892C-5CCB3F94C829}"/>
              </a:ext>
            </a:extLst>
          </p:cNvPr>
          <p:cNvSpPr txBox="1"/>
          <p:nvPr/>
        </p:nvSpPr>
        <p:spPr>
          <a:xfrm>
            <a:off x="555428" y="4768708"/>
            <a:ext cx="12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Matrix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48557E-492F-421E-9BB4-78EB3D48DA17}"/>
              </a:ext>
            </a:extLst>
          </p:cNvPr>
          <p:cNvSpPr/>
          <p:nvPr/>
        </p:nvSpPr>
        <p:spPr>
          <a:xfrm>
            <a:off x="436283" y="5458418"/>
            <a:ext cx="1487799" cy="5694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C156E9-F099-42BB-9EB1-8C582419C744}"/>
              </a:ext>
            </a:extLst>
          </p:cNvPr>
          <p:cNvSpPr txBox="1"/>
          <p:nvPr/>
        </p:nvSpPr>
        <p:spPr>
          <a:xfrm>
            <a:off x="520763" y="5551028"/>
            <a:ext cx="13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Display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D23FA8-257A-411B-9E4C-849258DA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53" y="3200284"/>
            <a:ext cx="2162175" cy="154305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5B971C-A3F1-463B-AA25-976742278A34}"/>
              </a:ext>
            </a:extLst>
          </p:cNvPr>
          <p:cNvCxnSpPr>
            <a:cxnSpLocks/>
          </p:cNvCxnSpPr>
          <p:nvPr/>
        </p:nvCxnSpPr>
        <p:spPr>
          <a:xfrm>
            <a:off x="1934242" y="2837384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81DFA1-9C62-475D-8E4B-75092819596A}"/>
              </a:ext>
            </a:extLst>
          </p:cNvPr>
          <p:cNvCxnSpPr>
            <a:cxnSpLocks/>
          </p:cNvCxnSpPr>
          <p:nvPr/>
        </p:nvCxnSpPr>
        <p:spPr>
          <a:xfrm>
            <a:off x="1934242" y="4026104"/>
            <a:ext cx="29115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C40FE5-1671-4040-8494-AED4BD529FC7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1924082" y="5306264"/>
            <a:ext cx="280994" cy="4368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9F613-F7D0-4D46-A31D-F9A5288FF34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24082" y="4950664"/>
            <a:ext cx="280994" cy="3556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DCF405-8C24-4390-8B21-575E1014B845}"/>
              </a:ext>
            </a:extLst>
          </p:cNvPr>
          <p:cNvSpPr/>
          <p:nvPr/>
        </p:nvSpPr>
        <p:spPr>
          <a:xfrm>
            <a:off x="436283" y="6230579"/>
            <a:ext cx="1487799" cy="507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7CEE2-2CFE-44B3-9927-C6CAD189AF4E}"/>
              </a:ext>
            </a:extLst>
          </p:cNvPr>
          <p:cNvSpPr txBox="1"/>
          <p:nvPr/>
        </p:nvSpPr>
        <p:spPr>
          <a:xfrm>
            <a:off x="502836" y="6302868"/>
            <a:ext cx="136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Display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1E55-41F9-42ED-B99A-9881B4067BCD}"/>
              </a:ext>
            </a:extLst>
          </p:cNvPr>
          <p:cNvSpPr txBox="1"/>
          <p:nvPr/>
        </p:nvSpPr>
        <p:spPr>
          <a:xfrm>
            <a:off x="4769180" y="2906781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Dome Pi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4B7E000-D36A-445A-9413-F8277347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56" y="3169066"/>
            <a:ext cx="2162175" cy="15430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703A7A-2E54-4006-8BC6-3CB290F11E68}"/>
              </a:ext>
            </a:extLst>
          </p:cNvPr>
          <p:cNvSpPr txBox="1"/>
          <p:nvPr/>
        </p:nvSpPr>
        <p:spPr>
          <a:xfrm>
            <a:off x="7853083" y="289117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Pi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38D6E2-1F0C-45E1-A9F6-F17E8CCD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84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C1ECE-3651-42A3-85ED-67E0CD7B8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72" y="5306264"/>
            <a:ext cx="1479027" cy="792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580748-2CDE-4CA4-AD2B-99DCA955585F}"/>
              </a:ext>
            </a:extLst>
          </p:cNvPr>
          <p:cNvSpPr txBox="1"/>
          <p:nvPr/>
        </p:nvSpPr>
        <p:spPr>
          <a:xfrm>
            <a:off x="4711774" y="4960823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51D35C-9DE7-44BC-BAF6-EF5A8D0C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161" y="3466758"/>
            <a:ext cx="1314186" cy="8900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5BA464-1F88-4052-8A87-48AF91F9B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701723" y="3571519"/>
            <a:ext cx="1072547" cy="800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FA2F47-D4FA-4A0F-9967-5FC1F4496729}"/>
              </a:ext>
            </a:extLst>
          </p:cNvPr>
          <p:cNvSpPr txBox="1"/>
          <p:nvPr/>
        </p:nvSpPr>
        <p:spPr>
          <a:xfrm>
            <a:off x="10394894" y="2663189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BEFECF-C542-4E69-9D85-D5CC5CBDB7DF}"/>
              </a:ext>
            </a:extLst>
          </p:cNvPr>
          <p:cNvSpPr txBox="1"/>
          <p:nvPr/>
        </p:nvSpPr>
        <p:spPr>
          <a:xfrm>
            <a:off x="1844153" y="1717969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DOME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52E82-754E-4F00-887E-DD8EAA176121}"/>
              </a:ext>
            </a:extLst>
          </p:cNvPr>
          <p:cNvSpPr txBox="1"/>
          <p:nvPr/>
        </p:nvSpPr>
        <p:spPr>
          <a:xfrm>
            <a:off x="8219614" y="1737965"/>
            <a:ext cx="326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0000CC"/>
                </a:solidFill>
                <a:cs typeface="Calibri"/>
              </a:rPr>
              <a:t>BODY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5D76C15-E4A9-48CF-9815-D0EE99E39C2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20572" y="2837384"/>
            <a:ext cx="1015881" cy="99660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87BD341-B5D9-4270-AF8D-CF679C888042}"/>
              </a:ext>
            </a:extLst>
          </p:cNvPr>
          <p:cNvCxnSpPr>
            <a:cxnSpLocks/>
          </p:cNvCxnSpPr>
          <p:nvPr/>
        </p:nvCxnSpPr>
        <p:spPr>
          <a:xfrm>
            <a:off x="3573255" y="3911801"/>
            <a:ext cx="96319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B130C1-FCCD-4C8B-B6F3-B5892A41E088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3520572" y="3971809"/>
            <a:ext cx="1015881" cy="13344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57FAF7A-8DE9-4203-B070-9384D3616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31585" y="3505576"/>
            <a:ext cx="505522" cy="7778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F3E67-5B51-449E-B5FC-542F2F36F013}"/>
              </a:ext>
            </a:extLst>
          </p:cNvPr>
          <p:cNvSpPr/>
          <p:nvPr/>
        </p:nvSpPr>
        <p:spPr>
          <a:xfrm>
            <a:off x="245076" y="3443991"/>
            <a:ext cx="3369649" cy="33602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F94C0ADB-3992-45D0-9C79-7C82E24A6925}"/>
              </a:ext>
            </a:extLst>
          </p:cNvPr>
          <p:cNvSpPr/>
          <p:nvPr/>
        </p:nvSpPr>
        <p:spPr>
          <a:xfrm>
            <a:off x="4365663" y="2232215"/>
            <a:ext cx="7581261" cy="2769318"/>
          </a:xfrm>
          <a:prstGeom prst="corner">
            <a:avLst>
              <a:gd name="adj1" fmla="val 100000"/>
              <a:gd name="adj2" fmla="val 50000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AA5AD75C-61A5-4F84-8125-4C79591A1919}"/>
              </a:ext>
            </a:extLst>
          </p:cNvPr>
          <p:cNvSpPr/>
          <p:nvPr/>
        </p:nvSpPr>
        <p:spPr>
          <a:xfrm>
            <a:off x="143436" y="2232214"/>
            <a:ext cx="4249122" cy="1169539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71C96150-4783-47AC-83F6-5677F2E33306}"/>
              </a:ext>
            </a:extLst>
          </p:cNvPr>
          <p:cNvSpPr/>
          <p:nvPr/>
        </p:nvSpPr>
        <p:spPr>
          <a:xfrm>
            <a:off x="4165782" y="2268843"/>
            <a:ext cx="302999" cy="11034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914CC7-7FED-4200-A518-10DB9D6C4B3A}"/>
              </a:ext>
            </a:extLst>
          </p:cNvPr>
          <p:cNvSpPr txBox="1"/>
          <p:nvPr/>
        </p:nvSpPr>
        <p:spPr>
          <a:xfrm>
            <a:off x="143436" y="923990"/>
            <a:ext cx="1099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made a connection remote controller </a:t>
            </a:r>
            <a:r>
              <a:rPr lang="en-US" sz="2400" dirty="0">
                <a:sym typeface="Wingdings" panose="05000000000000000000" pitchFamily="2" charset="2"/>
              </a:rPr>
              <a:t> Body Pi  Dome Pi  Arduino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Need to make connection multi Arduino at the same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053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907AC-04FF-4AA4-A02A-AACE817A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8186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41629C48-52A7-4325-8E75-C68FC6268F9F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617396-D7FD-48C7-BA08-B9FEFF063222}"/>
              </a:ext>
            </a:extLst>
          </p:cNvPr>
          <p:cNvSpPr txBox="1"/>
          <p:nvPr/>
        </p:nvSpPr>
        <p:spPr>
          <a:xfrm>
            <a:off x="245076" y="95945"/>
            <a:ext cx="8188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For fun) LED Blink using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6A935-94E7-4B97-8DAC-B96F6ADA4A12}"/>
              </a:ext>
            </a:extLst>
          </p:cNvPr>
          <p:cNvSpPr txBox="1"/>
          <p:nvPr/>
        </p:nvSpPr>
        <p:spPr>
          <a:xfrm>
            <a:off x="466876" y="1092374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 Make a server and click command </a:t>
            </a:r>
            <a:r>
              <a:rPr lang="en-US" sz="2400" dirty="0">
                <a:sym typeface="Wingdings" panose="05000000000000000000" pitchFamily="2" charset="2"/>
              </a:rPr>
              <a:t> LED Blink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7E18E-D65E-4EE7-B9AE-CA12DDB6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1619655"/>
            <a:ext cx="7376125" cy="47965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848C19-A0E6-445A-9208-75EA2B229D1E}"/>
              </a:ext>
            </a:extLst>
          </p:cNvPr>
          <p:cNvSpPr/>
          <p:nvPr/>
        </p:nvSpPr>
        <p:spPr>
          <a:xfrm>
            <a:off x="8508172" y="6569986"/>
            <a:ext cx="32407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https://blog.naver.com/sj950914/221362167344</a:t>
            </a:r>
          </a:p>
        </p:txBody>
      </p:sp>
    </p:spTree>
    <p:extLst>
      <p:ext uri="{BB962C8B-B14F-4D97-AF65-F5344CB8AC3E}">
        <p14:creationId xmlns:p14="http://schemas.microsoft.com/office/powerpoint/2010/main" val="242066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907AC-04FF-4AA4-A02A-AACE817A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354" y="648186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41629C48-52A7-4325-8E75-C68FC6268F9F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F2786-FF04-4A62-9C2C-85648F0A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8" y="1790912"/>
            <a:ext cx="6682439" cy="4690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9E31E-08D7-4EA6-9A85-9C7092AA9857}"/>
              </a:ext>
            </a:extLst>
          </p:cNvPr>
          <p:cNvSpPr txBox="1"/>
          <p:nvPr/>
        </p:nvSpPr>
        <p:spPr>
          <a:xfrm>
            <a:off x="245076" y="95945"/>
            <a:ext cx="8188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For fun) Camera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4D6AF-8A00-4F54-AE72-B206D40F931F}"/>
              </a:ext>
            </a:extLst>
          </p:cNvPr>
          <p:cNvSpPr txBox="1"/>
          <p:nvPr/>
        </p:nvSpPr>
        <p:spPr>
          <a:xfrm>
            <a:off x="197933" y="948937"/>
            <a:ext cx="96616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Connect camera, take a picture, save videos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Made streaming service using server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3D0512-52A1-4E39-8A5C-A52250CECFE3}"/>
              </a:ext>
            </a:extLst>
          </p:cNvPr>
          <p:cNvSpPr/>
          <p:nvPr/>
        </p:nvSpPr>
        <p:spPr>
          <a:xfrm>
            <a:off x="9025372" y="6570747"/>
            <a:ext cx="278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https://cosmosjs.blog.me/221339215946</a:t>
            </a:r>
          </a:p>
        </p:txBody>
      </p:sp>
    </p:spTree>
    <p:extLst>
      <p:ext uri="{BB962C8B-B14F-4D97-AF65-F5344CB8AC3E}">
        <p14:creationId xmlns:p14="http://schemas.microsoft.com/office/powerpoint/2010/main" val="125392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A5959E-ABE4-4397-A2B1-3F38C5D4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89568-6E19-401E-9D9F-A5E18AF12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80" r="2199"/>
          <a:stretch/>
        </p:blipFill>
        <p:spPr>
          <a:xfrm>
            <a:off x="9941860" y="2380191"/>
            <a:ext cx="1730189" cy="3254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4281E-363F-4E38-B258-227176DA7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7"/>
          <a:stretch/>
        </p:blipFill>
        <p:spPr>
          <a:xfrm>
            <a:off x="74745" y="1816659"/>
            <a:ext cx="5115821" cy="4381257"/>
          </a:xfrm>
          <a:prstGeom prst="rect">
            <a:avLst/>
          </a:prstGeom>
        </p:spPr>
      </p:pic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388C0DA3-D35C-4249-BCAC-C88B76A044B4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D1BF3B-7EBB-499E-8FBF-4563AB46CE2C}"/>
              </a:ext>
            </a:extLst>
          </p:cNvPr>
          <p:cNvSpPr txBox="1"/>
          <p:nvPr/>
        </p:nvSpPr>
        <p:spPr>
          <a:xfrm>
            <a:off x="245076" y="95945"/>
            <a:ext cx="8188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Reference. Information about pin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0CDC5-AF99-4131-BCB4-684BC98FB156}"/>
              </a:ext>
            </a:extLst>
          </p:cNvPr>
          <p:cNvSpPr txBox="1"/>
          <p:nvPr/>
        </p:nvSpPr>
        <p:spPr>
          <a:xfrm>
            <a:off x="1168443" y="1084730"/>
            <a:ext cx="43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00CC"/>
                </a:solidFill>
              </a:rPr>
              <a:t>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9A618-0099-473A-B6E5-888579C6FDAE}"/>
              </a:ext>
            </a:extLst>
          </p:cNvPr>
          <p:cNvSpPr txBox="1"/>
          <p:nvPr/>
        </p:nvSpPr>
        <p:spPr>
          <a:xfrm>
            <a:off x="6666771" y="1084730"/>
            <a:ext cx="43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00CC"/>
                </a:solidFill>
              </a:rPr>
              <a:t>LED Matrix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41A30D8D-A6A6-4D36-AD65-F254626B3E24}"/>
              </a:ext>
            </a:extLst>
          </p:cNvPr>
          <p:cNvSpPr/>
          <p:nvPr/>
        </p:nvSpPr>
        <p:spPr>
          <a:xfrm>
            <a:off x="4921623" y="972219"/>
            <a:ext cx="1783977" cy="1882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A05CE81-FCBB-4195-A61D-67E2072506B9}"/>
              </a:ext>
            </a:extLst>
          </p:cNvPr>
          <p:cNvSpPr/>
          <p:nvPr/>
        </p:nvSpPr>
        <p:spPr>
          <a:xfrm>
            <a:off x="4527176" y="1285755"/>
            <a:ext cx="3316942" cy="1882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949CED-4904-4887-99D5-E5254C85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098" y="1678651"/>
            <a:ext cx="3908022" cy="2960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D0F3FE-E5A1-41D8-8595-B68BC4050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098" y="4673525"/>
            <a:ext cx="3908022" cy="19445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B9F844-D819-4283-B58A-BD8D5589D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5" y="1572219"/>
            <a:ext cx="2962275" cy="1790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AAFAC-DD4A-4633-B6C0-9FDA274AE931}"/>
              </a:ext>
            </a:extLst>
          </p:cNvPr>
          <p:cNvSpPr txBox="1"/>
          <p:nvPr/>
        </p:nvSpPr>
        <p:spPr>
          <a:xfrm>
            <a:off x="4732106" y="5657671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17 – 17 (3.3)</a:t>
            </a:r>
          </a:p>
          <a:p>
            <a:r>
              <a:rPr lang="en-US" sz="1200" dirty="0"/>
              <a:t>21 – 21 (MISO)</a:t>
            </a:r>
          </a:p>
          <a:p>
            <a:r>
              <a:rPr lang="en-US" sz="1200" dirty="0"/>
              <a:t>22 – 22 (reset)??</a:t>
            </a:r>
          </a:p>
          <a:p>
            <a:r>
              <a:rPr lang="en-US" sz="1200" dirty="0"/>
              <a:t>23 – 23 (SCK)</a:t>
            </a:r>
          </a:p>
          <a:p>
            <a:r>
              <a:rPr lang="en-US" sz="1200" dirty="0"/>
              <a:t>24 – 24 (CE0)</a:t>
            </a:r>
          </a:p>
          <a:p>
            <a:r>
              <a:rPr lang="en-US" sz="1200" dirty="0"/>
              <a:t>25 – 25 (GND)</a:t>
            </a:r>
          </a:p>
        </p:txBody>
      </p:sp>
    </p:spTree>
    <p:extLst>
      <p:ext uri="{BB962C8B-B14F-4D97-AF65-F5344CB8AC3E}">
        <p14:creationId xmlns:p14="http://schemas.microsoft.com/office/powerpoint/2010/main" val="700616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 for 4</a:t>
            </a:r>
            <a:r>
              <a:rPr lang="en-US" sz="3600" b="1" baseline="30000" dirty="0"/>
              <a:t>rd </a:t>
            </a:r>
            <a:r>
              <a:rPr lang="en-US" sz="3600" b="1" dirty="0"/>
              <a:t>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092374"/>
            <a:ext cx="966167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 </a:t>
            </a:r>
          </a:p>
          <a:p>
            <a:r>
              <a:rPr lang="en-US" sz="2400" dirty="0"/>
              <a:t>    - May 21 ~ May 24 (May 20</a:t>
            </a:r>
            <a:r>
              <a:rPr lang="en-US" sz="2400" baseline="30000" dirty="0"/>
              <a:t>th</a:t>
            </a:r>
            <a:r>
              <a:rPr lang="en-US" sz="2400" dirty="0"/>
              <a:t> is holiday)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 Plan</a:t>
            </a:r>
          </a:p>
          <a:p>
            <a:r>
              <a:rPr lang="en-US" sz="2400" dirty="0">
                <a:cs typeface="Calibri"/>
              </a:rPr>
              <a:t>   - Finish assembly for main dome part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 start to paint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 - M</a:t>
            </a:r>
            <a:r>
              <a:rPr lang="en-US" sz="2400" dirty="0">
                <a:sym typeface="Wingdings" panose="05000000000000000000" pitchFamily="2" charset="2"/>
              </a:rPr>
              <a:t>ake connection multi Arduino at the same time</a:t>
            </a:r>
            <a:endParaRPr lang="en-US" sz="2400" dirty="0">
              <a:cs typeface="Calibri"/>
              <a:sym typeface="Wingdings" panose="05000000000000000000" pitchFamily="2" charset="2"/>
            </a:endParaRPr>
          </a:p>
          <a:p>
            <a:r>
              <a:rPr lang="en-US" sz="2400" dirty="0">
                <a:cs typeface="Calibri"/>
              </a:rPr>
              <a:t>   - Display using </a:t>
            </a:r>
            <a:r>
              <a:rPr lang="en-US" sz="2400" dirty="0" err="1">
                <a:cs typeface="Calibri"/>
              </a:rPr>
              <a:t>RPi</a:t>
            </a:r>
            <a:r>
              <a:rPr lang="en-US" sz="2400" dirty="0">
                <a:cs typeface="Calibri"/>
              </a:rPr>
              <a:t> LCD display (</a:t>
            </a:r>
            <a:r>
              <a:rPr lang="en-US" sz="2400" dirty="0" err="1">
                <a:cs typeface="Calibri"/>
              </a:rPr>
              <a:t>StarWars</a:t>
            </a:r>
            <a:r>
              <a:rPr lang="en-US" sz="2400" dirty="0">
                <a:cs typeface="Calibri"/>
              </a:rPr>
              <a:t> Font)</a:t>
            </a:r>
          </a:p>
          <a:p>
            <a:r>
              <a:rPr lang="en-US" sz="2400" dirty="0">
                <a:cs typeface="Calibri"/>
              </a:rPr>
              <a:t>   - Making a decision for Radar Eye part (camera or light?)</a:t>
            </a:r>
          </a:p>
        </p:txBody>
      </p:sp>
    </p:spTree>
    <p:extLst>
      <p:ext uri="{BB962C8B-B14F-4D97-AF65-F5344CB8AC3E}">
        <p14:creationId xmlns:p14="http://schemas.microsoft.com/office/powerpoint/2010/main" val="154007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Painting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092374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Attaching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 Filler  Primer</a:t>
            </a:r>
            <a:endParaRPr lang="en-US" sz="2400" dirty="0">
              <a:cs typeface="Calibri"/>
            </a:endParaRPr>
          </a:p>
        </p:txBody>
      </p:sp>
      <p:pic>
        <p:nvPicPr>
          <p:cNvPr id="7" name="그림 6" descr="실내, 테이블, 바닥, 책상이(가) 표시된 사진&#10;&#10;자동 생성된 설명">
            <a:extLst>
              <a:ext uri="{FF2B5EF4-FFF2-40B4-BE49-F238E27FC236}">
                <a16:creationId xmlns:a16="http://schemas.microsoft.com/office/drawing/2014/main" id="{66D1854F-377B-4FF5-91EB-9322556516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9411"/>
          <a:stretch/>
        </p:blipFill>
        <p:spPr>
          <a:xfrm>
            <a:off x="663389" y="1643685"/>
            <a:ext cx="7718613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9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Blinking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128233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Making some parts(edge) which is blocked do not blink (for efficiency)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77DAC7-27D2-4836-BEE1-F5EBC9DEB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r="27721"/>
          <a:stretch/>
        </p:blipFill>
        <p:spPr>
          <a:xfrm>
            <a:off x="753034" y="1796529"/>
            <a:ext cx="3944471" cy="3806910"/>
          </a:xfrm>
          <a:prstGeom prst="rect">
            <a:avLst/>
          </a:prstGeom>
        </p:spPr>
      </p:pic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9A8D68E6-EE43-42E8-B224-976768DC84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r="20441"/>
          <a:stretch/>
        </p:blipFill>
        <p:spPr>
          <a:xfrm>
            <a:off x="5278941" y="1796529"/>
            <a:ext cx="4739124" cy="38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3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Blinking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128233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Making some parts(edge) which is blocked do not blink (for efficiency)</a:t>
            </a:r>
          </a:p>
        </p:txBody>
      </p:sp>
      <p:pic>
        <p:nvPicPr>
          <p:cNvPr id="8" name="그림 7" descr="벽, 실내, 개체이(가) 표시된 사진&#10;&#10;자동 생성된 설명">
            <a:extLst>
              <a:ext uri="{FF2B5EF4-FFF2-40B4-BE49-F238E27FC236}">
                <a16:creationId xmlns:a16="http://schemas.microsoft.com/office/drawing/2014/main" id="{78A6E904-C6BF-44B7-811B-C1144048AA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1"/>
          <a:stretch/>
        </p:blipFill>
        <p:spPr>
          <a:xfrm>
            <a:off x="600636" y="2125195"/>
            <a:ext cx="5593975" cy="3333750"/>
          </a:xfrm>
          <a:prstGeom prst="rect">
            <a:avLst/>
          </a:prstGeom>
        </p:spPr>
      </p:pic>
      <p:pic>
        <p:nvPicPr>
          <p:cNvPr id="11" name="그림 10" descr="벽, 실내, 개체이(가) 표시된 사진&#10;&#10;자동 생성된 설명">
            <a:extLst>
              <a:ext uri="{FF2B5EF4-FFF2-40B4-BE49-F238E27FC236}">
                <a16:creationId xmlns:a16="http://schemas.microsoft.com/office/drawing/2014/main" id="{826F6D82-E518-46C1-9C57-C02341503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5369" r="21336" b="13745"/>
          <a:stretch/>
        </p:blipFill>
        <p:spPr>
          <a:xfrm>
            <a:off x="6418730" y="2122267"/>
            <a:ext cx="5289176" cy="33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AEBA5-FE9B-4D1B-A724-3920404F68D8}"/>
              </a:ext>
            </a:extLst>
          </p:cNvPr>
          <p:cNvSpPr txBox="1"/>
          <p:nvPr/>
        </p:nvSpPr>
        <p:spPr>
          <a:xfrm>
            <a:off x="466876" y="1190028"/>
            <a:ext cx="1047903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1.R2D2 &amp; 3D printing reference site</a:t>
            </a:r>
          </a:p>
          <a:p>
            <a:r>
              <a:rPr lang="en-US" sz="2400" dirty="0"/>
              <a:t>  1)R2D2 Builders club :</a:t>
            </a:r>
            <a:r>
              <a:rPr lang="en-US" sz="2400" dirty="0">
                <a:hlinkClick r:id="rId2"/>
              </a:rPr>
              <a:t> http://astromech.net/</a:t>
            </a:r>
            <a:endParaRPr lang="en-US" sz="2400" dirty="0"/>
          </a:p>
          <a:p>
            <a:r>
              <a:rPr lang="en-US" sz="2400" dirty="0"/>
              <a:t>  2) Mike Baddeley’s site: </a:t>
            </a:r>
            <a:r>
              <a:rPr lang="en-US" sz="2400" dirty="0">
                <a:hlinkClick r:id="rId3"/>
              </a:rPr>
              <a:t>https://www.thingiverse.com/mrbaddeley/about</a:t>
            </a:r>
            <a:endParaRPr lang="en-US" sz="2400" dirty="0"/>
          </a:p>
          <a:p>
            <a:r>
              <a:rPr lang="en-US" sz="2400" dirty="0"/>
              <a:t>  3) 3D Printed Droids : </a:t>
            </a:r>
            <a:r>
              <a:rPr lang="en-US" sz="2400" dirty="0">
                <a:hlinkClick r:id="rId4"/>
              </a:rPr>
              <a:t>https://www.3dprinteddroids.net/</a:t>
            </a:r>
            <a:endParaRPr lang="en-US" sz="2400" dirty="0"/>
          </a:p>
          <a:p>
            <a:r>
              <a:rPr lang="en-US" sz="2400" dirty="0"/>
              <a:t>  4) STL file viewer : </a:t>
            </a:r>
            <a:r>
              <a:rPr lang="en-US" sz="2400" dirty="0">
                <a:hlinkClick r:id="rId5"/>
              </a:rPr>
              <a:t>https://www.viewstl.com/</a:t>
            </a:r>
            <a:endParaRPr lang="en-US" sz="2400" dirty="0"/>
          </a:p>
          <a:p>
            <a:r>
              <a:rPr lang="en-US" sz="2400" dirty="0"/>
              <a:t>  5) 3D printer calibration - https://www.youtube.com/watch?v=JihFYdVnEj0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3200" dirty="0"/>
              <a:t>2.R2D2 3d printing file </a:t>
            </a:r>
          </a:p>
          <a:p>
            <a:r>
              <a:rPr lang="en-US" sz="2400" dirty="0"/>
              <a:t>  1)Dome parts - </a:t>
            </a:r>
            <a:r>
              <a:rPr lang="en-US" sz="2400" u="sng" dirty="0">
                <a:hlinkClick r:id="rId6"/>
              </a:rPr>
              <a:t>https://www.thingiverse.com/thing:1395937/files</a:t>
            </a:r>
            <a:endParaRPr lang="en-US" sz="2400" dirty="0"/>
          </a:p>
          <a:p>
            <a:r>
              <a:rPr lang="en-US" sz="2400" dirty="0"/>
              <a:t>  2)Hinges - </a:t>
            </a:r>
            <a:r>
              <a:rPr lang="en-US" sz="2400" u="sng" dirty="0">
                <a:hlinkClick r:id="rId7"/>
              </a:rPr>
              <a:t>https://astromech.technology/construction/s-dome-hinges/</a:t>
            </a:r>
            <a:endParaRPr lang="en-US" sz="2400" u="sng" dirty="0"/>
          </a:p>
          <a:p>
            <a:r>
              <a:rPr lang="en-US" sz="2000" dirty="0"/>
              <a:t>      </a:t>
            </a:r>
            <a:r>
              <a:rPr lang="en-US" sz="2000" dirty="0">
                <a:sym typeface="Wingdings" panose="05000000000000000000" pitchFamily="2" charset="2"/>
              </a:rPr>
              <a:t> Size is not fitted in Mike Baddeley’s Dome after all, so I had to cut a little.</a:t>
            </a:r>
          </a:p>
          <a:p>
            <a:r>
              <a:rPr lang="en-US" sz="2000" dirty="0">
                <a:sym typeface="Wingdings" panose="05000000000000000000" pitchFamily="2" charset="2"/>
              </a:rPr>
              <a:t>           Just use hinge files in Dome parts</a:t>
            </a: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AE2CF8-845F-4139-9A96-BE99B7E7EFF3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BFB94C-0736-4591-A07A-8480701F21F2}"/>
              </a:ext>
            </a:extLst>
          </p:cNvPr>
          <p:cNvSpPr txBox="1"/>
          <p:nvPr/>
        </p:nvSpPr>
        <p:spPr>
          <a:xfrm>
            <a:off x="218442" y="114048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Research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849C9D-6BBD-4E89-9C78-443C7B6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LED Circuit 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128233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Making an own circuit board</a:t>
            </a:r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F2556BD3-0CD6-4BA8-98B0-645015B187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 t="19068" r="35294" b="15588"/>
          <a:stretch/>
        </p:blipFill>
        <p:spPr>
          <a:xfrm rot="10800000">
            <a:off x="2872969" y="1865498"/>
            <a:ext cx="3071990" cy="2788025"/>
          </a:xfrm>
          <a:prstGeom prst="rect">
            <a:avLst/>
          </a:prstGeom>
        </p:spPr>
      </p:pic>
      <p:pic>
        <p:nvPicPr>
          <p:cNvPr id="10" name="그림 9" descr="실내, 벽, 의류이(가) 표시된 사진&#10;&#10;자동 생성된 설명">
            <a:extLst>
              <a:ext uri="{FF2B5EF4-FFF2-40B4-BE49-F238E27FC236}">
                <a16:creationId xmlns:a16="http://schemas.microsoft.com/office/drawing/2014/main" id="{A80F4964-12DA-4B2E-870F-28191CEE3E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0" r="33726"/>
          <a:stretch/>
        </p:blipFill>
        <p:spPr>
          <a:xfrm rot="5400000">
            <a:off x="9008195" y="1733841"/>
            <a:ext cx="2808677" cy="3071991"/>
          </a:xfrm>
          <a:prstGeom prst="rect">
            <a:avLst/>
          </a:prstGeom>
        </p:spPr>
      </p:pic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C81BD6EF-252F-496B-A432-B8A6BCAAFC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7" t="23647" r="26338"/>
          <a:stretch/>
        </p:blipFill>
        <p:spPr>
          <a:xfrm rot="5400000">
            <a:off x="5648064" y="1966499"/>
            <a:ext cx="2783275" cy="2581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1F41D-7C02-472D-9CAD-B990B38971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5" r="28497"/>
          <a:stretch/>
        </p:blipFill>
        <p:spPr>
          <a:xfrm rot="5400000">
            <a:off x="543937" y="1887763"/>
            <a:ext cx="2808675" cy="27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75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641C9-8BD1-4BAA-8729-52F93AFEDDE7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LCD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3FA7E-E1AE-4945-9ECA-387A620D97F6}"/>
              </a:ext>
            </a:extLst>
          </p:cNvPr>
          <p:cNvSpPr txBox="1"/>
          <p:nvPr/>
        </p:nvSpPr>
        <p:spPr>
          <a:xfrm>
            <a:off x="466876" y="1128233"/>
            <a:ext cx="96616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cs typeface="Calibri"/>
              </a:rPr>
              <a:t>Make display(using 3.5’’ RPI LCD Display)</a:t>
            </a:r>
          </a:p>
          <a:p>
            <a:r>
              <a:rPr lang="en-US" sz="2400" dirty="0">
                <a:cs typeface="Calibri"/>
              </a:rPr>
              <a:t>   : Making a video by ppt, and display 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081BF-27B2-42DA-8965-38E7FF74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1978873"/>
            <a:ext cx="4912658" cy="4104310"/>
          </a:xfrm>
          <a:prstGeom prst="rect">
            <a:avLst/>
          </a:prstGeom>
        </p:spPr>
      </p:pic>
      <p:pic>
        <p:nvPicPr>
          <p:cNvPr id="7" name="그림 6" descr="칠판이(가) 표시된 사진&#10;&#10;자동 생성된 설명">
            <a:extLst>
              <a:ext uri="{FF2B5EF4-FFF2-40B4-BE49-F238E27FC236}">
                <a16:creationId xmlns:a16="http://schemas.microsoft.com/office/drawing/2014/main" id="{BB12A179-B8D3-4C6A-90C2-584BD3E9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1" y="1978872"/>
            <a:ext cx="5020235" cy="41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6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D1A4E-D8C3-442C-A05A-4A65370D7C6C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Plan for 5</a:t>
            </a:r>
            <a:r>
              <a:rPr lang="en-US" sz="3600" b="1" baseline="30000" dirty="0"/>
              <a:t>rd </a:t>
            </a:r>
            <a:r>
              <a:rPr lang="en-US" sz="3600" b="1" dirty="0"/>
              <a:t>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91F22-D402-45C0-83F8-3A03F50CE0AB}"/>
              </a:ext>
            </a:extLst>
          </p:cNvPr>
          <p:cNvSpPr txBox="1"/>
          <p:nvPr/>
        </p:nvSpPr>
        <p:spPr>
          <a:xfrm>
            <a:off x="466876" y="1092374"/>
            <a:ext cx="966167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1. Period </a:t>
            </a:r>
          </a:p>
          <a:p>
            <a:r>
              <a:rPr lang="en-US" sz="2400" dirty="0"/>
              <a:t>    - May 27 ~ May 31</a:t>
            </a:r>
          </a:p>
          <a:p>
            <a:endParaRPr lang="en-US" sz="2400" dirty="0"/>
          </a:p>
          <a:p>
            <a:r>
              <a:rPr lang="en-US" sz="2400" dirty="0">
                <a:cs typeface="Calibri"/>
              </a:rPr>
              <a:t>2.  Plan</a:t>
            </a:r>
          </a:p>
          <a:p>
            <a:r>
              <a:rPr lang="en-US" sz="2400" dirty="0">
                <a:cs typeface="Calibri"/>
              </a:rPr>
              <a:t>   - Finishing all parts</a:t>
            </a:r>
          </a:p>
          <a:p>
            <a:r>
              <a:rPr lang="en-US" sz="2400" dirty="0">
                <a:cs typeface="Calibri"/>
              </a:rPr>
              <a:t>   - Check connection between Dome Pi &lt;-&gt; Body Pi</a:t>
            </a:r>
          </a:p>
          <a:p>
            <a:r>
              <a:rPr lang="en-US" sz="2400" dirty="0">
                <a:cs typeface="Calibri"/>
              </a:rPr>
              <a:t>   - Check all of features using remote control</a:t>
            </a:r>
          </a:p>
        </p:txBody>
      </p:sp>
    </p:spTree>
    <p:extLst>
      <p:ext uri="{BB962C8B-B14F-4D97-AF65-F5344CB8AC3E}">
        <p14:creationId xmlns:p14="http://schemas.microsoft.com/office/powerpoint/2010/main" val="1445196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25AE5F10-5432-40DB-86C4-FDCC0AB0920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CB7CA8-44BA-42F7-90FC-B372D62EA0A1}"/>
              </a:ext>
            </a:extLst>
          </p:cNvPr>
          <p:cNvSpPr txBox="1"/>
          <p:nvPr/>
        </p:nvSpPr>
        <p:spPr>
          <a:xfrm>
            <a:off x="156298" y="107077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3D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Print Progress</a:t>
            </a:r>
            <a:endParaRPr lang="en-US" sz="36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41DEEC-410D-43EC-A7DE-FD50F450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98454"/>
              </p:ext>
            </p:extLst>
          </p:nvPr>
        </p:nvGraphicFramePr>
        <p:xfrm>
          <a:off x="5416854" y="1550802"/>
          <a:ext cx="3638365" cy="943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169">
                  <a:extLst>
                    <a:ext uri="{9D8B030D-6E8A-4147-A177-3AD203B41FA5}">
                      <a16:colId xmlns:a16="http://schemas.microsoft.com/office/drawing/2014/main" val="3290156528"/>
                    </a:ext>
                  </a:extLst>
                </a:gridCol>
                <a:gridCol w="1030169">
                  <a:extLst>
                    <a:ext uri="{9D8B030D-6E8A-4147-A177-3AD203B41FA5}">
                      <a16:colId xmlns:a16="http://schemas.microsoft.com/office/drawing/2014/main" val="3347597409"/>
                    </a:ext>
                  </a:extLst>
                </a:gridCol>
                <a:gridCol w="1578027">
                  <a:extLst>
                    <a:ext uri="{9D8B030D-6E8A-4147-A177-3AD203B41FA5}">
                      <a16:colId xmlns:a16="http://schemas.microsoft.com/office/drawing/2014/main" val="2575131558"/>
                    </a:ext>
                  </a:extLst>
                </a:gridCol>
              </a:tblGrid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Printed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Progress(%)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61340"/>
                  </a:ext>
                </a:extLst>
              </a:tr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100%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0814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C73932-316D-4348-801F-95E068282600}"/>
              </a:ext>
            </a:extLst>
          </p:cNvPr>
          <p:cNvSpPr txBox="1"/>
          <p:nvPr/>
        </p:nvSpPr>
        <p:spPr>
          <a:xfrm>
            <a:off x="5292564" y="1029809"/>
            <a:ext cx="347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sz="2400" dirty="0"/>
              <a:t>Printing Progress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0863D-4966-43C3-AA85-4B70FD433D16}"/>
              </a:ext>
            </a:extLst>
          </p:cNvPr>
          <p:cNvSpPr txBox="1"/>
          <p:nvPr/>
        </p:nvSpPr>
        <p:spPr>
          <a:xfrm>
            <a:off x="5399096" y="4093670"/>
            <a:ext cx="660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cs typeface="Calibri"/>
              </a:rPr>
              <a:t>We printed 84pcs, total time was approximately       </a:t>
            </a:r>
          </a:p>
          <a:p>
            <a:r>
              <a:rPr lang="en-US" sz="2400" dirty="0">
                <a:cs typeface="Calibri"/>
              </a:rPr>
              <a:t>    245hours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1D55E-C849-463B-B7C3-1650D3A6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362E2C-F221-4AE7-BA0E-1E9E6C47D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98704"/>
              </p:ext>
            </p:extLst>
          </p:nvPr>
        </p:nvGraphicFramePr>
        <p:xfrm>
          <a:off x="165548" y="948913"/>
          <a:ext cx="5001256" cy="5785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838">
                  <a:extLst>
                    <a:ext uri="{9D8B030D-6E8A-4147-A177-3AD203B41FA5}">
                      <a16:colId xmlns:a16="http://schemas.microsoft.com/office/drawing/2014/main" val="2959176951"/>
                    </a:ext>
                  </a:extLst>
                </a:gridCol>
                <a:gridCol w="514802">
                  <a:extLst>
                    <a:ext uri="{9D8B030D-6E8A-4147-A177-3AD203B41FA5}">
                      <a16:colId xmlns:a16="http://schemas.microsoft.com/office/drawing/2014/main" val="760137464"/>
                    </a:ext>
                  </a:extLst>
                </a:gridCol>
                <a:gridCol w="216759">
                  <a:extLst>
                    <a:ext uri="{9D8B030D-6E8A-4147-A177-3AD203B41FA5}">
                      <a16:colId xmlns:a16="http://schemas.microsoft.com/office/drawing/2014/main" val="3198714340"/>
                    </a:ext>
                  </a:extLst>
                </a:gridCol>
                <a:gridCol w="1648269">
                  <a:extLst>
                    <a:ext uri="{9D8B030D-6E8A-4147-A177-3AD203B41FA5}">
                      <a16:colId xmlns:a16="http://schemas.microsoft.com/office/drawing/2014/main" val="3627355594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2062374847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1366080215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3415677278"/>
                    </a:ext>
                  </a:extLst>
                </a:gridCol>
                <a:gridCol w="541897">
                  <a:extLst>
                    <a:ext uri="{9D8B030D-6E8A-4147-A177-3AD203B41FA5}">
                      <a16:colId xmlns:a16="http://schemas.microsoft.com/office/drawing/2014/main" val="3605076108"/>
                    </a:ext>
                  </a:extLst>
                </a:gridCol>
              </a:tblGrid>
              <a:tr h="17824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□ 3D printing List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62794374"/>
                  </a:ext>
                </a:extLst>
              </a:tr>
              <a:tr h="16168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File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Size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Printed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LongTime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Priority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599510518"/>
                  </a:ext>
                </a:extLst>
              </a:tr>
              <a:tr h="161689">
                <a:tc rowSpan="3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Holopro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holopro-part1.stl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1307784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339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holopro-part2.stl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131584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8627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holopro-part3.stl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693884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17523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holopro-part4.stl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969884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55467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HoloProv2.stl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5*3ea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924976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Panel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Panel10.stl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5237559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Panel11.stl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283083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Panel12.stl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86044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Panel13_lens.stl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119984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483200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Panel13.stl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464030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Panel14.stl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524460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Panel1.stl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76545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Panel2.stl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64984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393202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Panel3.stl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2710943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Panel4.stl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491084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Panel5.stl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450984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950555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Panel6.stl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229384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051426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Panel7.stl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163184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5386767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Panel8.stl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5489046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Panel9.stl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240584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7102288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961484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07425820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645484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00631714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R2D2DomeBase3.stl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426284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883378209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R2D2DomeBase4.stl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485984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415089171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R2D2DomeBase5-B.stl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919184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18178543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R2D2DomeBase5.stl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754884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75261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R2D2DomeBase6.stl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569384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19602457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1136984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857001011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R2D2DomeBase7_ver_2.stl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1106584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341596310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R2D2DomeBase8.stl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582084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726276872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R2D2DomeBase9.stl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1047684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3004812135"/>
                  </a:ext>
                </a:extLst>
              </a:tr>
              <a:tr h="1616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R2D2DomePie1.stl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634784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2" marR="3142" marT="3142" marB="0" anchor="b"/>
                </a:tc>
                <a:extLst>
                  <a:ext uri="{0D108BD9-81ED-4DB2-BD59-A6C34878D82A}">
                    <a16:rowId xmlns:a16="http://schemas.microsoft.com/office/drawing/2014/main" val="219122757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33036-004C-4CE1-919F-042C2F6AB49C}"/>
              </a:ext>
            </a:extLst>
          </p:cNvPr>
          <p:cNvSpPr/>
          <p:nvPr/>
        </p:nvSpPr>
        <p:spPr>
          <a:xfrm>
            <a:off x="180419" y="5780325"/>
            <a:ext cx="4980372" cy="1008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6623688-F7F2-4172-BA28-B2034B99552E}"/>
              </a:ext>
            </a:extLst>
          </p:cNvPr>
          <p:cNvSpPr/>
          <p:nvPr/>
        </p:nvSpPr>
        <p:spPr>
          <a:xfrm>
            <a:off x="177466" y="5889275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7E01B10-D2D8-4076-BD82-50C39B70F7D5}"/>
              </a:ext>
            </a:extLst>
          </p:cNvPr>
          <p:cNvSpPr/>
          <p:nvPr/>
        </p:nvSpPr>
        <p:spPr>
          <a:xfrm>
            <a:off x="161184" y="6139333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실내, 테이블, 바닥, 책상이(가) 표시된 사진&#10;&#10;자동 생성된 설명">
            <a:extLst>
              <a:ext uri="{FF2B5EF4-FFF2-40B4-BE49-F238E27FC236}">
                <a16:creationId xmlns:a16="http://schemas.microsoft.com/office/drawing/2014/main" id="{57870CD1-F801-44EC-B34B-40540A37E6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7" r="23603" b="4269"/>
          <a:stretch/>
        </p:blipFill>
        <p:spPr>
          <a:xfrm>
            <a:off x="9215717" y="1215566"/>
            <a:ext cx="2549108" cy="21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D1A4E-D8C3-442C-A05A-4A65370D7C6C}"/>
              </a:ext>
            </a:extLst>
          </p:cNvPr>
          <p:cNvSpPr txBox="1"/>
          <p:nvPr/>
        </p:nvSpPr>
        <p:spPr>
          <a:xfrm>
            <a:off x="245076" y="131804"/>
            <a:ext cx="6317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Movement for </a:t>
            </a:r>
            <a:r>
              <a:rPr lang="en-US" sz="3600" b="1" dirty="0" err="1"/>
              <a:t>Holo</a:t>
            </a:r>
            <a:r>
              <a:rPr lang="en-US" sz="3600" b="1" dirty="0"/>
              <a:t> Projector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91F22-D402-45C0-83F8-3A03F50CE0AB}"/>
              </a:ext>
            </a:extLst>
          </p:cNvPr>
          <p:cNvSpPr txBox="1"/>
          <p:nvPr/>
        </p:nvSpPr>
        <p:spPr>
          <a:xfrm>
            <a:off x="466876" y="1092374"/>
            <a:ext cx="110707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- Movement for holoprojector using servo motor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   : plan – use 2 motors </a:t>
            </a:r>
            <a:r>
              <a:rPr lang="en-US" sz="2400" dirty="0">
                <a:cs typeface="Calibri"/>
                <a:sym typeface="Wingdings" panose="05000000000000000000" pitchFamily="2" charset="2"/>
              </a:rPr>
              <a:t> change – use 1 motor 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  (</a:t>
            </a:r>
            <a:r>
              <a:rPr lang="ko-KR" altLang="en-US" sz="2400" dirty="0">
                <a:cs typeface="Calibri"/>
                <a:sym typeface="Wingdings" panose="05000000000000000000" pitchFamily="2" charset="2"/>
              </a:rPr>
              <a:t>∵ </a:t>
            </a:r>
            <a:r>
              <a:rPr lang="en-US" altLang="ko-KR" sz="2400" dirty="0">
                <a:cs typeface="Calibri"/>
                <a:sym typeface="Wingdings" panose="05000000000000000000" pitchFamily="2" charset="2"/>
              </a:rPr>
              <a:t>Don’t have spring, 2 motors are interrupted each other)</a:t>
            </a:r>
            <a:endParaRPr lang="en-US" sz="2400" dirty="0">
              <a:cs typeface="Calibri"/>
            </a:endParaRPr>
          </a:p>
        </p:txBody>
      </p:sp>
      <p:pic>
        <p:nvPicPr>
          <p:cNvPr id="5" name="그림 4" descr="실내, 벽, 사람이(가) 표시된 사진&#10;&#10;자동 생성된 설명">
            <a:extLst>
              <a:ext uri="{FF2B5EF4-FFF2-40B4-BE49-F238E27FC236}">
                <a16:creationId xmlns:a16="http://schemas.microsoft.com/office/drawing/2014/main" id="{8F261CD8-C574-4030-8F4B-8A5F976B9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r="22745"/>
          <a:stretch/>
        </p:blipFill>
        <p:spPr>
          <a:xfrm rot="5400000">
            <a:off x="4809566" y="2604812"/>
            <a:ext cx="3146611" cy="3333750"/>
          </a:xfrm>
          <a:prstGeom prst="rect">
            <a:avLst/>
          </a:prstGeo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BC860DE-76C6-494B-87F8-972D3CA00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8" b="24315"/>
          <a:stretch/>
        </p:blipFill>
        <p:spPr>
          <a:xfrm>
            <a:off x="8421772" y="2698380"/>
            <a:ext cx="3375820" cy="3146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22E087-143C-480C-B332-691422E60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6" y="2698380"/>
            <a:ext cx="3373982" cy="31466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360E0B4-E8AE-4FA3-B11A-ACE67A739066}"/>
              </a:ext>
            </a:extLst>
          </p:cNvPr>
          <p:cNvSpPr/>
          <p:nvPr/>
        </p:nvSpPr>
        <p:spPr>
          <a:xfrm>
            <a:off x="4078941" y="3971365"/>
            <a:ext cx="430306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AFA481-6993-46DB-BD84-69C39F3BC674}"/>
              </a:ext>
            </a:extLst>
          </p:cNvPr>
          <p:cNvSpPr/>
          <p:nvPr/>
        </p:nvSpPr>
        <p:spPr>
          <a:xfrm>
            <a:off x="466876" y="621560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https://astromech.net/forums/showthread.php?30196-Mowee%92s-HP-control-system-BC-Approved-Continuous-Various-(Nov-2016)-Open&amp;p=407390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40787-D79B-4E20-A323-26A4653D29F0}"/>
              </a:ext>
            </a:extLst>
          </p:cNvPr>
          <p:cNvSpPr txBox="1"/>
          <p:nvPr/>
        </p:nvSpPr>
        <p:spPr>
          <a:xfrm>
            <a:off x="896470" y="5844992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7FFC8-F5C4-4202-BBB6-D352BAA8B433}"/>
              </a:ext>
            </a:extLst>
          </p:cNvPr>
          <p:cNvSpPr txBox="1"/>
          <p:nvPr/>
        </p:nvSpPr>
        <p:spPr>
          <a:xfrm>
            <a:off x="7007670" y="5853694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in  real</a:t>
            </a:r>
          </a:p>
        </p:txBody>
      </p:sp>
    </p:spTree>
    <p:extLst>
      <p:ext uri="{BB962C8B-B14F-4D97-AF65-F5344CB8AC3E}">
        <p14:creationId xmlns:p14="http://schemas.microsoft.com/office/powerpoint/2010/main" val="1620783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DD439E-B75E-49DD-BC79-B33A76F0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461" y="64639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9EC066F-BBCB-414A-861E-BABF7370AE02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D1A4E-D8C3-442C-A05A-4A65370D7C6C}"/>
              </a:ext>
            </a:extLst>
          </p:cNvPr>
          <p:cNvSpPr txBox="1"/>
          <p:nvPr/>
        </p:nvSpPr>
        <p:spPr>
          <a:xfrm>
            <a:off x="245076" y="131804"/>
            <a:ext cx="6317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Connection between 2 </a:t>
            </a:r>
            <a:r>
              <a:rPr lang="en-US" sz="3600" b="1" dirty="0" err="1"/>
              <a:t>RPi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91F22-D402-45C0-83F8-3A03F50CE0AB}"/>
              </a:ext>
            </a:extLst>
          </p:cNvPr>
          <p:cNvSpPr txBox="1"/>
          <p:nvPr/>
        </p:nvSpPr>
        <p:spPr>
          <a:xfrm>
            <a:off x="448946" y="1137199"/>
            <a:ext cx="110707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Connection by </a:t>
            </a:r>
            <a:r>
              <a:rPr lang="en-US" sz="2400" dirty="0" err="1"/>
              <a:t>wifi</a:t>
            </a:r>
            <a:r>
              <a:rPr lang="en-US" sz="2400" dirty="0"/>
              <a:t> 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   - Made a connection by </a:t>
            </a:r>
            <a:r>
              <a:rPr lang="en-US" sz="2400" dirty="0" err="1">
                <a:sym typeface="Wingdings" panose="05000000000000000000" pitchFamily="2" charset="2"/>
              </a:rPr>
              <a:t>wifi</a:t>
            </a:r>
            <a:r>
              <a:rPr lang="en-US" sz="2400" dirty="0">
                <a:sym typeface="Wingdings" panose="05000000000000000000" pitchFamily="2" charset="2"/>
              </a:rPr>
              <a:t>, they talk to each other UDP address and PORT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- But, Original body raspberry pi was 2 version, so it doesn’t have </a:t>
            </a:r>
            <a:r>
              <a:rPr lang="en-US" sz="2400" dirty="0" err="1">
                <a:sym typeface="Wingdings" panose="05000000000000000000" pitchFamily="2" charset="2"/>
              </a:rPr>
              <a:t>wifi</a:t>
            </a:r>
            <a:r>
              <a:rPr lang="en-US" sz="2400" dirty="0">
                <a:sym typeface="Wingdings" panose="05000000000000000000" pitchFamily="2" charset="2"/>
              </a:rPr>
              <a:t> module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So we changed plan (using ADHOC)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2. Connection by static </a:t>
            </a:r>
            <a:r>
              <a:rPr lang="en-US" sz="2400" dirty="0" err="1">
                <a:sym typeface="Wingdings" panose="05000000000000000000" pitchFamily="2" charset="2"/>
              </a:rPr>
              <a:t>ip</a:t>
            </a:r>
            <a:r>
              <a:rPr lang="en-US" sz="2400" dirty="0">
                <a:sym typeface="Wingdings" panose="05000000000000000000" pitchFamily="2" charset="2"/>
              </a:rPr>
              <a:t> (ADHOC)</a:t>
            </a:r>
          </a:p>
          <a:p>
            <a:r>
              <a:rPr lang="en-US" sz="2400" dirty="0">
                <a:cs typeface="Calibri"/>
                <a:sym typeface="Wingdings" panose="05000000000000000000" pitchFamily="2" charset="2"/>
              </a:rPr>
              <a:t>  - Made a connection by ADHOC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1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B5F7F-E8F5-4C8D-BE2A-E0FC8678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4" y="1375265"/>
            <a:ext cx="3379802" cy="28113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D2E076-8D4E-4310-927E-0B2C7F4D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43" y="1375265"/>
            <a:ext cx="3486336" cy="28113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8A9291-54FB-4DAC-AF5F-E9DC4B8A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303" y="1375265"/>
            <a:ext cx="3136775" cy="2811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01B76-46B4-4712-AE45-97D8503AE0FD}"/>
              </a:ext>
            </a:extLst>
          </p:cNvPr>
          <p:cNvSpPr txBox="1"/>
          <p:nvPr/>
        </p:nvSpPr>
        <p:spPr>
          <a:xfrm>
            <a:off x="1578932" y="4186646"/>
            <a:ext cx="17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CC"/>
                </a:solidFill>
              </a:rPr>
              <a:t>Domebase</a:t>
            </a:r>
            <a:r>
              <a:rPr lang="en-US" dirty="0">
                <a:solidFill>
                  <a:srgbClr val="0000CC"/>
                </a:solidFill>
              </a:rPr>
              <a:t> 9pcs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D945D-FB1D-4D9F-9CD4-BE760AD5274F}"/>
              </a:ext>
            </a:extLst>
          </p:cNvPr>
          <p:cNvSpPr txBox="1"/>
          <p:nvPr/>
        </p:nvSpPr>
        <p:spPr>
          <a:xfrm>
            <a:off x="5539667" y="4217857"/>
            <a:ext cx="17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CC"/>
                </a:solidFill>
              </a:rPr>
              <a:t>DomePie</a:t>
            </a:r>
            <a:r>
              <a:rPr lang="en-US" dirty="0">
                <a:solidFill>
                  <a:srgbClr val="0000CC"/>
                </a:solidFill>
              </a:rPr>
              <a:t> 6pcs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C5D54-1A69-4C76-80A3-1C20A6EB1CEE}"/>
              </a:ext>
            </a:extLst>
          </p:cNvPr>
          <p:cNvSpPr txBox="1"/>
          <p:nvPr/>
        </p:nvSpPr>
        <p:spPr>
          <a:xfrm>
            <a:off x="9172117" y="4217857"/>
            <a:ext cx="17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CC"/>
                </a:solidFill>
              </a:rPr>
              <a:t>DomeTop</a:t>
            </a:r>
            <a:r>
              <a:rPr lang="en-US" dirty="0">
                <a:solidFill>
                  <a:srgbClr val="0000CC"/>
                </a:solidFill>
              </a:rPr>
              <a:t> 2pcs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CBA6F4-7C91-4DBB-ADCB-CED2AD33DC56}"/>
              </a:ext>
            </a:extLst>
          </p:cNvPr>
          <p:cNvSpPr/>
          <p:nvPr/>
        </p:nvSpPr>
        <p:spPr>
          <a:xfrm>
            <a:off x="961660" y="5127617"/>
            <a:ext cx="1731147" cy="8381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8C7BB-D789-4F84-8904-8B6BE5C11BD8}"/>
              </a:ext>
            </a:extLst>
          </p:cNvPr>
          <p:cNvSpPr txBox="1"/>
          <p:nvPr/>
        </p:nvSpPr>
        <p:spPr>
          <a:xfrm>
            <a:off x="1014933" y="5335476"/>
            <a:ext cx="160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CC"/>
                </a:solidFill>
              </a:rPr>
              <a:t>Main 17pcs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C1DEB8-1D43-4D1F-9C9D-E40541347774}"/>
              </a:ext>
            </a:extLst>
          </p:cNvPr>
          <p:cNvSpPr/>
          <p:nvPr/>
        </p:nvSpPr>
        <p:spPr>
          <a:xfrm>
            <a:off x="3083425" y="5127617"/>
            <a:ext cx="1731147" cy="8381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1EA42-7760-4DB9-AFDE-38B9D34721EF}"/>
              </a:ext>
            </a:extLst>
          </p:cNvPr>
          <p:cNvSpPr txBox="1"/>
          <p:nvPr/>
        </p:nvSpPr>
        <p:spPr>
          <a:xfrm>
            <a:off x="3101181" y="5335476"/>
            <a:ext cx="169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 Panel 14pcs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4A2D27-97AF-4050-9590-169064B54403}"/>
              </a:ext>
            </a:extLst>
          </p:cNvPr>
          <p:cNvSpPr/>
          <p:nvPr/>
        </p:nvSpPr>
        <p:spPr>
          <a:xfrm>
            <a:off x="5251059" y="5127617"/>
            <a:ext cx="1731147" cy="8381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D7DF0-3DB0-4DBB-B92D-0E49CEA1082D}"/>
              </a:ext>
            </a:extLst>
          </p:cNvPr>
          <p:cNvSpPr txBox="1"/>
          <p:nvPr/>
        </p:nvSpPr>
        <p:spPr>
          <a:xfrm>
            <a:off x="5295453" y="5326598"/>
            <a:ext cx="160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Others 16pcs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F90E07F-C0E1-4638-A3F4-7E4C0929F983}"/>
              </a:ext>
            </a:extLst>
          </p:cNvPr>
          <p:cNvSpPr/>
          <p:nvPr/>
        </p:nvSpPr>
        <p:spPr>
          <a:xfrm>
            <a:off x="9626460" y="5060264"/>
            <a:ext cx="2016524" cy="9055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343CC-52B1-42E2-BCE8-C9F7A9A7A00C}"/>
              </a:ext>
            </a:extLst>
          </p:cNvPr>
          <p:cNvSpPr txBox="1"/>
          <p:nvPr/>
        </p:nvSpPr>
        <p:spPr>
          <a:xfrm>
            <a:off x="9698777" y="5299964"/>
            <a:ext cx="183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Total 83pcs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ko-KR" altLang="en-US" sz="2000" dirty="0">
                <a:solidFill>
                  <a:srgbClr val="FF0000"/>
                </a:solidFill>
              </a:rPr>
              <a:t>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907858-F2BB-4688-84E8-267697304B1E}"/>
              </a:ext>
            </a:extLst>
          </p:cNvPr>
          <p:cNvSpPr/>
          <p:nvPr/>
        </p:nvSpPr>
        <p:spPr>
          <a:xfrm>
            <a:off x="7434964" y="5127617"/>
            <a:ext cx="1811054" cy="8381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85EF0-986B-4F72-A216-AAA9E847DB68}"/>
              </a:ext>
            </a:extLst>
          </p:cNvPr>
          <p:cNvSpPr txBox="1"/>
          <p:nvPr/>
        </p:nvSpPr>
        <p:spPr>
          <a:xfrm>
            <a:off x="7361368" y="5326598"/>
            <a:ext cx="188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Hinge 36pcs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ko-KR" altLang="en-US" sz="2000" dirty="0">
                <a:solidFill>
                  <a:srgbClr val="FF0000"/>
                </a:solidFill>
              </a:rPr>
              <a:t>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309B9-95A0-4A8D-9ACA-0AECFE47580E}"/>
              </a:ext>
            </a:extLst>
          </p:cNvPr>
          <p:cNvSpPr txBox="1"/>
          <p:nvPr/>
        </p:nvSpPr>
        <p:spPr>
          <a:xfrm>
            <a:off x="2728319" y="5353226"/>
            <a:ext cx="3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1E4BF-00B2-4B57-B03C-95D76374F4F1}"/>
              </a:ext>
            </a:extLst>
          </p:cNvPr>
          <p:cNvSpPr txBox="1"/>
          <p:nvPr/>
        </p:nvSpPr>
        <p:spPr>
          <a:xfrm>
            <a:off x="4888462" y="5353247"/>
            <a:ext cx="3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25A355-6917-482F-A56A-1A392172B48B}"/>
              </a:ext>
            </a:extLst>
          </p:cNvPr>
          <p:cNvSpPr txBox="1"/>
          <p:nvPr/>
        </p:nvSpPr>
        <p:spPr>
          <a:xfrm>
            <a:off x="7053223" y="5357376"/>
            <a:ext cx="3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CED5BC-5829-451D-B690-8080E9F06C93}"/>
              </a:ext>
            </a:extLst>
          </p:cNvPr>
          <p:cNvSpPr txBox="1"/>
          <p:nvPr/>
        </p:nvSpPr>
        <p:spPr>
          <a:xfrm>
            <a:off x="9306670" y="5370981"/>
            <a:ext cx="19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6A12A-B6CE-45B4-8A18-9A1A2C14B4E6}"/>
              </a:ext>
            </a:extLst>
          </p:cNvPr>
          <p:cNvSpPr txBox="1"/>
          <p:nvPr/>
        </p:nvSpPr>
        <p:spPr>
          <a:xfrm>
            <a:off x="7557771" y="5637928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≒</a:t>
            </a:r>
            <a:r>
              <a:rPr lang="en-US" sz="1200" dirty="0"/>
              <a:t> 6pcs/hinge</a:t>
            </a:r>
          </a:p>
        </p:txBody>
      </p:sp>
      <p:cxnSp>
        <p:nvCxnSpPr>
          <p:cNvPr id="26" name="Straight Arrow Connector 5">
            <a:extLst>
              <a:ext uri="{FF2B5EF4-FFF2-40B4-BE49-F238E27FC236}">
                <a16:creationId xmlns:a16="http://schemas.microsoft.com/office/drawing/2014/main" id="{BF2A72BE-18E6-41B1-851B-1511151AF648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C40266-E0D3-4988-B040-B14378A5C651}"/>
              </a:ext>
            </a:extLst>
          </p:cNvPr>
          <p:cNvSpPr txBox="1"/>
          <p:nvPr/>
        </p:nvSpPr>
        <p:spPr>
          <a:xfrm>
            <a:off x="156298" y="107077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3D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Print Overview</a:t>
            </a:r>
            <a:endParaRPr lang="en-US" sz="3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174FB-3F82-4701-A099-B38B2AEA10D2}"/>
              </a:ext>
            </a:extLst>
          </p:cNvPr>
          <p:cNvSpPr txBox="1"/>
          <p:nvPr/>
        </p:nvSpPr>
        <p:spPr>
          <a:xfrm>
            <a:off x="6968799" y="6569540"/>
            <a:ext cx="4900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* Captured image from : https://www.thingiverse.com/thing:1395937/files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7D51D9-8F18-4386-9B64-274BB683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6393" y="649978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3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25AE5F10-5432-40DB-86C4-FDCC0AB0920B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CB7CA8-44BA-42F7-90FC-B372D62EA0A1}"/>
              </a:ext>
            </a:extLst>
          </p:cNvPr>
          <p:cNvSpPr txBox="1"/>
          <p:nvPr/>
        </p:nvSpPr>
        <p:spPr>
          <a:xfrm>
            <a:off x="156298" y="107077"/>
            <a:ext cx="585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3D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Print List</a:t>
            </a:r>
            <a:endParaRPr lang="en-US" sz="36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4AEDAB-CE73-4ABC-8789-C2C707E50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80370"/>
              </p:ext>
            </p:extLst>
          </p:nvPr>
        </p:nvGraphicFramePr>
        <p:xfrm>
          <a:off x="175514" y="970037"/>
          <a:ext cx="5000163" cy="5605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8876">
                  <a:extLst>
                    <a:ext uri="{9D8B030D-6E8A-4147-A177-3AD203B41FA5}">
                      <a16:colId xmlns:a16="http://schemas.microsoft.com/office/drawing/2014/main" val="4256701928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643364193"/>
                    </a:ext>
                  </a:extLst>
                </a:gridCol>
                <a:gridCol w="267986">
                  <a:extLst>
                    <a:ext uri="{9D8B030D-6E8A-4147-A177-3AD203B41FA5}">
                      <a16:colId xmlns:a16="http://schemas.microsoft.com/office/drawing/2014/main" val="3940765867"/>
                    </a:ext>
                  </a:extLst>
                </a:gridCol>
                <a:gridCol w="1630245">
                  <a:extLst>
                    <a:ext uri="{9D8B030D-6E8A-4147-A177-3AD203B41FA5}">
                      <a16:colId xmlns:a16="http://schemas.microsoft.com/office/drawing/2014/main" val="1220245634"/>
                    </a:ext>
                  </a:extLst>
                </a:gridCol>
                <a:gridCol w="535971">
                  <a:extLst>
                    <a:ext uri="{9D8B030D-6E8A-4147-A177-3AD203B41FA5}">
                      <a16:colId xmlns:a16="http://schemas.microsoft.com/office/drawing/2014/main" val="879754793"/>
                    </a:ext>
                  </a:extLst>
                </a:gridCol>
                <a:gridCol w="535971">
                  <a:extLst>
                    <a:ext uri="{9D8B030D-6E8A-4147-A177-3AD203B41FA5}">
                      <a16:colId xmlns:a16="http://schemas.microsoft.com/office/drawing/2014/main" val="397510824"/>
                    </a:ext>
                  </a:extLst>
                </a:gridCol>
                <a:gridCol w="535971">
                  <a:extLst>
                    <a:ext uri="{9D8B030D-6E8A-4147-A177-3AD203B41FA5}">
                      <a16:colId xmlns:a16="http://schemas.microsoft.com/office/drawing/2014/main" val="3372908522"/>
                    </a:ext>
                  </a:extLst>
                </a:gridCol>
                <a:gridCol w="535971">
                  <a:extLst>
                    <a:ext uri="{9D8B030D-6E8A-4147-A177-3AD203B41FA5}">
                      <a16:colId xmlns:a16="http://schemas.microsoft.com/office/drawing/2014/main" val="4165723572"/>
                    </a:ext>
                  </a:extLst>
                </a:gridCol>
              </a:tblGrid>
              <a:tr h="1364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category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File 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Size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Printed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LongTime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Priority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776751789"/>
                  </a:ext>
                </a:extLst>
              </a:tr>
              <a:tr h="136435">
                <a:tc rowSpan="39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Dome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Holopro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holopro-part1.stl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1307784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7778819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holopro-part2.stl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131584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56989025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holopro-part3.stl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693884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971629517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holopro-part4.stl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969884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46703125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HoloProv2.stl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948884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831505344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Panel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Panel10.stl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94184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04160694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Panel11.stl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964840389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92884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42479499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Panel13_lens.stl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119984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57210704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Panel13.stl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193284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70301428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Panel14.stl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409719603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Panel1.stl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119684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5/1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36855163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5/2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750587657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Panel3.stl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403084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4027591846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Panel4.stl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684884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061479298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Panel5.stl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450984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820907953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Panel6.stl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229384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56730070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Panel7.stl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163184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231195964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Panel8.stl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603423969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Panel9.stl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240584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070523875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Base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R2D2DomeBase1.stl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961484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85181435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645484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39772989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R2D2DomeBase3.stl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426284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686199565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R2D2DomeBase4.stl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485984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473943408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R2D2DomeBase5-B.stl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919184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74534423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R2D2DomeBase5.stl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754884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034022187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R2D2DomeBase6.stl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569384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29649323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R2D2DomeBase7.stl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1136984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461703354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R2D2DomeBase7_ver_2.stl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1106584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99461382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R2D2DomeBase8.stl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582084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357453275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R2D2DomeBase9.stl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1047684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182589937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Pie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R2D2DomePie1.stl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634784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52122364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510384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74418857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R2D2DomePie3.stl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517384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1321605892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R2D2DomePie4.stl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578184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697876610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R2D2DomePie5.stl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559684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224901439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R2D2DomePie6.stl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465984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484082063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R2D2DomePie7_v2.stl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712784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409667841"/>
                  </a:ext>
                </a:extLst>
              </a:tr>
              <a:tr h="136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R2D2DomePie8_v2.stl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817984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72" marR="2972" marT="2972" marB="0" anchor="b"/>
                </a:tc>
                <a:extLst>
                  <a:ext uri="{0D108BD9-81ED-4DB2-BD59-A6C34878D82A}">
                    <a16:rowId xmlns:a16="http://schemas.microsoft.com/office/drawing/2014/main" val="39191238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33036-004C-4CE1-919F-042C2F6AB49C}"/>
              </a:ext>
            </a:extLst>
          </p:cNvPr>
          <p:cNvSpPr/>
          <p:nvPr/>
        </p:nvSpPr>
        <p:spPr>
          <a:xfrm>
            <a:off x="189384" y="5681710"/>
            <a:ext cx="4980372" cy="1008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6623688-F7F2-4172-BA28-B2034B99552E}"/>
              </a:ext>
            </a:extLst>
          </p:cNvPr>
          <p:cNvSpPr/>
          <p:nvPr/>
        </p:nvSpPr>
        <p:spPr>
          <a:xfrm>
            <a:off x="186431" y="5790660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7E01B10-D2D8-4076-BD82-50C39B70F7D5}"/>
              </a:ext>
            </a:extLst>
          </p:cNvPr>
          <p:cNvSpPr/>
          <p:nvPr/>
        </p:nvSpPr>
        <p:spPr>
          <a:xfrm>
            <a:off x="170149" y="6040718"/>
            <a:ext cx="4980373" cy="636781"/>
          </a:xfrm>
          <a:custGeom>
            <a:avLst/>
            <a:gdLst>
              <a:gd name="connsiteX0" fmla="*/ 0 w 4980373"/>
              <a:gd name="connsiteY0" fmla="*/ 698924 h 1069028"/>
              <a:gd name="connsiteX1" fmla="*/ 1606858 w 4980373"/>
              <a:gd name="connsiteY1" fmla="*/ 6466 h 1069028"/>
              <a:gd name="connsiteX2" fmla="*/ 3719744 w 4980373"/>
              <a:gd name="connsiteY2" fmla="*/ 1062909 h 1069028"/>
              <a:gd name="connsiteX3" fmla="*/ 4980373 w 4980373"/>
              <a:gd name="connsiteY3" fmla="*/ 361573 h 106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373" h="1069028">
                <a:moveTo>
                  <a:pt x="0" y="698924"/>
                </a:moveTo>
                <a:cubicBezTo>
                  <a:pt x="493450" y="322363"/>
                  <a:pt x="986901" y="-54198"/>
                  <a:pt x="1606858" y="6466"/>
                </a:cubicBezTo>
                <a:cubicBezTo>
                  <a:pt x="2226815" y="67130"/>
                  <a:pt x="3157492" y="1003725"/>
                  <a:pt x="3719744" y="1062909"/>
                </a:cubicBezTo>
                <a:cubicBezTo>
                  <a:pt x="4281997" y="1122094"/>
                  <a:pt x="4631185" y="741833"/>
                  <a:pt x="4980373" y="361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41DEEC-410D-43EC-A7DE-FD50F450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93771"/>
              </p:ext>
            </p:extLst>
          </p:nvPr>
        </p:nvGraphicFramePr>
        <p:xfrm>
          <a:off x="5416854" y="1550802"/>
          <a:ext cx="3638365" cy="943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0169">
                  <a:extLst>
                    <a:ext uri="{9D8B030D-6E8A-4147-A177-3AD203B41FA5}">
                      <a16:colId xmlns:a16="http://schemas.microsoft.com/office/drawing/2014/main" val="3290156528"/>
                    </a:ext>
                  </a:extLst>
                </a:gridCol>
                <a:gridCol w="1030169">
                  <a:extLst>
                    <a:ext uri="{9D8B030D-6E8A-4147-A177-3AD203B41FA5}">
                      <a16:colId xmlns:a16="http://schemas.microsoft.com/office/drawing/2014/main" val="3347597409"/>
                    </a:ext>
                  </a:extLst>
                </a:gridCol>
                <a:gridCol w="1578027">
                  <a:extLst>
                    <a:ext uri="{9D8B030D-6E8A-4147-A177-3AD203B41FA5}">
                      <a16:colId xmlns:a16="http://schemas.microsoft.com/office/drawing/2014/main" val="2575131558"/>
                    </a:ext>
                  </a:extLst>
                </a:gridCol>
              </a:tblGrid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Printed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Progress(%)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61340"/>
                  </a:ext>
                </a:extLst>
              </a:tr>
              <a:tr h="471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0814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A5A201-9099-479A-A484-D1C2E0BBC456}"/>
              </a:ext>
            </a:extLst>
          </p:cNvPr>
          <p:cNvSpPr txBox="1"/>
          <p:nvPr/>
        </p:nvSpPr>
        <p:spPr>
          <a:xfrm>
            <a:off x="7031849" y="2546847"/>
            <a:ext cx="174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*Based on quantity</a:t>
            </a:r>
          </a:p>
          <a:p>
            <a:pPr algn="r"/>
            <a:r>
              <a:rPr lang="en-US" sz="1200" dirty="0"/>
              <a:t>*Date : 5/2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73932-316D-4348-801F-95E068282600}"/>
              </a:ext>
            </a:extLst>
          </p:cNvPr>
          <p:cNvSpPr txBox="1"/>
          <p:nvPr/>
        </p:nvSpPr>
        <p:spPr>
          <a:xfrm>
            <a:off x="5292564" y="1029809"/>
            <a:ext cx="347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sz="2400" dirty="0"/>
              <a:t>Printing Progress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0863D-4966-43C3-AA85-4B70FD433D16}"/>
              </a:ext>
            </a:extLst>
          </p:cNvPr>
          <p:cNvSpPr txBox="1"/>
          <p:nvPr/>
        </p:nvSpPr>
        <p:spPr>
          <a:xfrm>
            <a:off x="5399097" y="3861783"/>
            <a:ext cx="5680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□ </a:t>
            </a:r>
            <a:r>
              <a:rPr lang="en-US" altLang="ko-KR" sz="2400" dirty="0"/>
              <a:t>Issues</a:t>
            </a:r>
          </a:p>
          <a:p>
            <a:r>
              <a:rPr lang="en-US" altLang="ko-KR" sz="2400" dirty="0"/>
              <a:t>  - Difficult to calculate exact print time</a:t>
            </a:r>
          </a:p>
          <a:p>
            <a:r>
              <a:rPr lang="en-US" altLang="ko-KR" sz="2400" dirty="0"/>
              <a:t>  - Extruder temperature problem </a:t>
            </a:r>
          </a:p>
          <a:p>
            <a:r>
              <a:rPr lang="en-US" altLang="ko-KR" sz="2400" dirty="0"/>
              <a:t>    :</a:t>
            </a:r>
            <a:r>
              <a:rPr lang="ko-KR" altLang="en-US" sz="2400" dirty="0"/>
              <a:t> </a:t>
            </a:r>
            <a:r>
              <a:rPr lang="en-US" altLang="ko-KR" sz="2400" dirty="0"/>
              <a:t>Failed during 5/1 6pm ~ 5/2 2pm</a:t>
            </a:r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☞ </a:t>
            </a:r>
            <a:r>
              <a:rPr lang="en-US" altLang="ko-KR" sz="2400" dirty="0"/>
              <a:t>Couldn’t print anything</a:t>
            </a:r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☞</a:t>
            </a:r>
            <a:r>
              <a:rPr lang="en-US" altLang="ko-KR" sz="2400" dirty="0"/>
              <a:t> Spent time to troubleshooting 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>
                <a:sym typeface="Wingdings" panose="05000000000000000000" pitchFamily="2" charset="2"/>
              </a:rPr>
              <a:t></a:t>
            </a:r>
            <a:r>
              <a:rPr lang="ko-KR" altLang="en-US" sz="2400" dirty="0"/>
              <a:t> </a:t>
            </a:r>
            <a:r>
              <a:rPr lang="en-US" altLang="ko-KR" sz="2400" dirty="0"/>
              <a:t>Exchanged the extruder(by Brian)</a:t>
            </a:r>
            <a:endParaRPr lang="en-US" sz="2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167AF5-403F-4F58-A932-4B16A8D73A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-314" r="26602" b="314"/>
          <a:stretch/>
        </p:blipFill>
        <p:spPr>
          <a:xfrm>
            <a:off x="9258677" y="1550802"/>
            <a:ext cx="2420453" cy="203510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1D55E-C849-463B-B7C3-1650D3A6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6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AEBA5-FE9B-4D1B-A724-3920404F68D8}"/>
              </a:ext>
            </a:extLst>
          </p:cNvPr>
          <p:cNvSpPr txBox="1"/>
          <p:nvPr/>
        </p:nvSpPr>
        <p:spPr>
          <a:xfrm>
            <a:off x="466876" y="968087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Servo motor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AE2CF8-845F-4139-9A96-BE99B7E7EFF3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BFB94C-0736-4591-A07A-8480701F21F2}"/>
              </a:ext>
            </a:extLst>
          </p:cNvPr>
          <p:cNvSpPr txBox="1"/>
          <p:nvPr/>
        </p:nvSpPr>
        <p:spPr>
          <a:xfrm>
            <a:off x="245076" y="131804"/>
            <a:ext cx="4673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Moving Part - Circuit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FB8FE-042F-4FAC-B948-4276A57E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1" y="1837693"/>
            <a:ext cx="7039669" cy="46670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FD9547-F1C1-4A6F-AB6A-2A7AF6A3DF1A}"/>
              </a:ext>
            </a:extLst>
          </p:cNvPr>
          <p:cNvSpPr/>
          <p:nvPr/>
        </p:nvSpPr>
        <p:spPr>
          <a:xfrm>
            <a:off x="7957352" y="1945790"/>
            <a:ext cx="37522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#include&lt;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Servo.h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=7;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void setup(){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servo.attach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pinMode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sw,INPUT_PULLUP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void loop(){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if(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digitalRead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)==HIGH){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servo.write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(180);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else{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servo.write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F741E0-334E-4211-8B58-51C7E88A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78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2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C58C5D-2413-405E-9816-6159245A5932}"/>
              </a:ext>
            </a:extLst>
          </p:cNvPr>
          <p:cNvSpPr txBox="1"/>
          <p:nvPr/>
        </p:nvSpPr>
        <p:spPr>
          <a:xfrm>
            <a:off x="466876" y="968087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Servo motor</a:t>
            </a:r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FDB9F39-9623-4B89-8252-E194EB2FF50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610F90-87C9-46A9-A47A-78FC7302E6FD}"/>
              </a:ext>
            </a:extLst>
          </p:cNvPr>
          <p:cNvSpPr txBox="1"/>
          <p:nvPr/>
        </p:nvSpPr>
        <p:spPr>
          <a:xfrm>
            <a:off x="245076" y="96292"/>
            <a:ext cx="42363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Moving Part - Demo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72FE01-6BC8-4993-AE71-C45D99F79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5676" y="-345630"/>
            <a:ext cx="4152982" cy="85432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6BC51-DC60-4898-9449-7CC00FC2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C58C5D-2413-405E-9816-6159245A5932}"/>
              </a:ext>
            </a:extLst>
          </p:cNvPr>
          <p:cNvSpPr txBox="1"/>
          <p:nvPr/>
        </p:nvSpPr>
        <p:spPr>
          <a:xfrm>
            <a:off x="466876" y="968087"/>
            <a:ext cx="9661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- TFT LCD</a:t>
            </a:r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EFDB9F39-9623-4B89-8252-E194EB2FF501}"/>
              </a:ext>
            </a:extLst>
          </p:cNvPr>
          <p:cNvCxnSpPr>
            <a:cxnSpLocks/>
          </p:cNvCxnSpPr>
          <p:nvPr/>
        </p:nvCxnSpPr>
        <p:spPr>
          <a:xfrm>
            <a:off x="-8879" y="855500"/>
            <a:ext cx="1220087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610F90-87C9-46A9-A47A-78FC7302E6FD}"/>
              </a:ext>
            </a:extLst>
          </p:cNvPr>
          <p:cNvSpPr txBox="1"/>
          <p:nvPr/>
        </p:nvSpPr>
        <p:spPr>
          <a:xfrm>
            <a:off x="245076" y="131804"/>
            <a:ext cx="5702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Display Part - TFT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5F5B99-61DB-4115-B888-1A62A0130AD3}"/>
              </a:ext>
            </a:extLst>
          </p:cNvPr>
          <p:cNvSpPr/>
          <p:nvPr/>
        </p:nvSpPr>
        <p:spPr>
          <a:xfrm>
            <a:off x="7424692" y="986092"/>
            <a:ext cx="4575641" cy="534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UTFT.h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 uint8_t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SmallFont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[];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Declare an instance of the class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UTFT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myGLCD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(ITDB18SP,7,6,5,3,4); 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setup(){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randomSeed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analogRead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(0));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Setup the LCD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myGLCD.InitLCD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(PORTRAIT);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myGLCD.setFont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SmallFont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loop()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byte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buf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[126];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int x, x2;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int y, y2;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int r;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C33944-CB6D-48F5-82C4-1F9676026B44}"/>
              </a:ext>
            </a:extLst>
          </p:cNvPr>
          <p:cNvGrpSpPr/>
          <p:nvPr/>
        </p:nvGrpSpPr>
        <p:grpSpPr>
          <a:xfrm>
            <a:off x="7625919" y="5871090"/>
            <a:ext cx="3747855" cy="461665"/>
            <a:chOff x="186431" y="5790660"/>
            <a:chExt cx="4981851" cy="851327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506F29B-5316-4674-9B60-5E173E233272}"/>
                </a:ext>
              </a:extLst>
            </p:cNvPr>
            <p:cNvSpPr/>
            <p:nvPr/>
          </p:nvSpPr>
          <p:spPr>
            <a:xfrm>
              <a:off x="186431" y="5790660"/>
              <a:ext cx="4980373" cy="636781"/>
            </a:xfrm>
            <a:custGeom>
              <a:avLst/>
              <a:gdLst>
                <a:gd name="connsiteX0" fmla="*/ 0 w 4980373"/>
                <a:gd name="connsiteY0" fmla="*/ 698924 h 1069028"/>
                <a:gd name="connsiteX1" fmla="*/ 1606858 w 4980373"/>
                <a:gd name="connsiteY1" fmla="*/ 6466 h 1069028"/>
                <a:gd name="connsiteX2" fmla="*/ 3719744 w 4980373"/>
                <a:gd name="connsiteY2" fmla="*/ 1062909 h 1069028"/>
                <a:gd name="connsiteX3" fmla="*/ 4980373 w 4980373"/>
                <a:gd name="connsiteY3" fmla="*/ 361573 h 106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373" h="1069028">
                  <a:moveTo>
                    <a:pt x="0" y="698924"/>
                  </a:moveTo>
                  <a:cubicBezTo>
                    <a:pt x="493450" y="322363"/>
                    <a:pt x="986901" y="-54198"/>
                    <a:pt x="1606858" y="6466"/>
                  </a:cubicBezTo>
                  <a:cubicBezTo>
                    <a:pt x="2226815" y="67130"/>
                    <a:pt x="3157492" y="1003725"/>
                    <a:pt x="3719744" y="1062909"/>
                  </a:cubicBezTo>
                  <a:cubicBezTo>
                    <a:pt x="4281997" y="1122094"/>
                    <a:pt x="4631185" y="741833"/>
                    <a:pt x="4980373" y="3615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A04A71E-F3A4-482F-B470-23B09DF42302}"/>
                </a:ext>
              </a:extLst>
            </p:cNvPr>
            <p:cNvSpPr/>
            <p:nvPr/>
          </p:nvSpPr>
          <p:spPr>
            <a:xfrm>
              <a:off x="187909" y="6005206"/>
              <a:ext cx="4980373" cy="636781"/>
            </a:xfrm>
            <a:custGeom>
              <a:avLst/>
              <a:gdLst>
                <a:gd name="connsiteX0" fmla="*/ 0 w 4980373"/>
                <a:gd name="connsiteY0" fmla="*/ 698924 h 1069028"/>
                <a:gd name="connsiteX1" fmla="*/ 1606858 w 4980373"/>
                <a:gd name="connsiteY1" fmla="*/ 6466 h 1069028"/>
                <a:gd name="connsiteX2" fmla="*/ 3719744 w 4980373"/>
                <a:gd name="connsiteY2" fmla="*/ 1062909 h 1069028"/>
                <a:gd name="connsiteX3" fmla="*/ 4980373 w 4980373"/>
                <a:gd name="connsiteY3" fmla="*/ 361573 h 106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0373" h="1069028">
                  <a:moveTo>
                    <a:pt x="0" y="698924"/>
                  </a:moveTo>
                  <a:cubicBezTo>
                    <a:pt x="493450" y="322363"/>
                    <a:pt x="986901" y="-54198"/>
                    <a:pt x="1606858" y="6466"/>
                  </a:cubicBezTo>
                  <a:cubicBezTo>
                    <a:pt x="2226815" y="67130"/>
                    <a:pt x="3157492" y="1003725"/>
                    <a:pt x="3719744" y="1062909"/>
                  </a:cubicBezTo>
                  <a:cubicBezTo>
                    <a:pt x="4281997" y="1122094"/>
                    <a:pt x="4631185" y="741833"/>
                    <a:pt x="4980373" y="3615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E92483-6B2B-4C2E-9F1A-48CCDAD0C465}"/>
              </a:ext>
            </a:extLst>
          </p:cNvPr>
          <p:cNvSpPr/>
          <p:nvPr/>
        </p:nvSpPr>
        <p:spPr>
          <a:xfrm>
            <a:off x="7498673" y="6332755"/>
            <a:ext cx="47258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*Source - http://www.elecfreaks.com/wiki/index.php?title=TFT1.8_LCD_Shield</a:t>
            </a:r>
          </a:p>
          <a:p>
            <a:r>
              <a:rPr lang="en-US" sz="1100" dirty="0"/>
              <a:t>  (filename: UTFT_Demo_128*160_serial.pde)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E8414D-AFD3-45D9-9C2B-B933A444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10" y="1938153"/>
            <a:ext cx="5314950" cy="388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875E46-D280-4794-82E7-AF309B07987C}"/>
              </a:ext>
            </a:extLst>
          </p:cNvPr>
          <p:cNvSpPr txBox="1"/>
          <p:nvPr/>
        </p:nvSpPr>
        <p:spPr>
          <a:xfrm>
            <a:off x="62147" y="6509378"/>
            <a:ext cx="289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 Griff, Cathy ]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C028-6DE9-45C3-91E8-4B2FF886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937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9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18049</TotalTime>
  <Words>3365</Words>
  <Application>Microsoft Office PowerPoint</Application>
  <PresentationFormat>와이드스크린</PresentationFormat>
  <Paragraphs>1379</Paragraphs>
  <Slides>45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Bae,Hyejung</cp:lastModifiedBy>
  <cp:revision>308</cp:revision>
  <dcterms:created xsi:type="dcterms:W3CDTF">2013-07-15T20:26:40Z</dcterms:created>
  <dcterms:modified xsi:type="dcterms:W3CDTF">2019-06-07T16:38:22Z</dcterms:modified>
</cp:coreProperties>
</file>